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812" r:id="rId2"/>
  </p:sldMasterIdLst>
  <p:notesMasterIdLst>
    <p:notesMasterId r:id="rId33"/>
  </p:notesMasterIdLst>
  <p:sldIdLst>
    <p:sldId id="256" r:id="rId3"/>
    <p:sldId id="257" r:id="rId4"/>
    <p:sldId id="285" r:id="rId5"/>
    <p:sldId id="284" r:id="rId6"/>
    <p:sldId id="283" r:id="rId7"/>
    <p:sldId id="282" r:id="rId8"/>
    <p:sldId id="281"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8288000" cy="10287000"/>
  <p:notesSz cx="6858000" cy="9144000"/>
  <p:embeddedFontLst>
    <p:embeddedFont>
      <p:font typeface="Lato" panose="020F0502020204030203" pitchFamily="34" charset="0"/>
      <p:regular r:id="rId34"/>
      <p:bold r:id="rId35"/>
      <p:italic r:id="rId36"/>
      <p:boldItalic r:id="rId37"/>
    </p:embeddedFont>
    <p:embeddedFont>
      <p:font typeface="Lexend" panose="020B0604020202020204" charset="0"/>
      <p:regular r:id="rId38"/>
      <p:bold r:id="rId39"/>
    </p:embeddedFont>
    <p:embeddedFont>
      <p:font typeface="Montserrat" panose="00000500000000000000" pitchFamily="2" charset="0"/>
      <p:regular r:id="rId40"/>
      <p:bold r:id="rId41"/>
      <p:italic r:id="rId42"/>
      <p:boldItalic r:id="rId43"/>
    </p:embeddedFont>
    <p:embeddedFont>
      <p:font typeface="Montserrat Black" panose="00000A00000000000000" pitchFamily="2" charset="0"/>
      <p:bold r:id="rId44"/>
      <p:boldItalic r:id="rId45"/>
    </p:embeddedFont>
    <p:embeddedFont>
      <p:font typeface="Montserrat Medium" panose="00000600000000000000" pitchFamily="2" charset="0"/>
      <p:regular r:id="rId46"/>
      <p:bold r:id="rId47"/>
      <p:italic r:id="rId48"/>
      <p:boldItalic r:id="rId49"/>
    </p:embeddedFont>
    <p:embeddedFont>
      <p:font typeface="Montserrat SemiBold" panose="00000700000000000000" pitchFamily="2" charset="0"/>
      <p:regular r:id="rId50"/>
      <p:bold r:id="rId51"/>
      <p:italic r:id="rId52"/>
      <p:boldItalic r:id="rId53"/>
    </p:embeddedFont>
    <p:embeddedFont>
      <p:font typeface="Neue Haas Grotesk Text Pro" panose="020B0504020202020204" pitchFamily="3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01E49-4086-46C1-AAB8-FD58D9347995}" v="23" dt="2023-12-21T16:29:14.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4.xml" Id="rId26" /><Relationship Type="http://schemas.openxmlformats.org/officeDocument/2006/relationships/slide" Target="slides/slide19.xml" Id="rId21" /><Relationship Type="http://schemas.openxmlformats.org/officeDocument/2006/relationships/font" Target="fonts/font9.fntdata" Id="rId42" /><Relationship Type="http://schemas.openxmlformats.org/officeDocument/2006/relationships/font" Target="fonts/font14.fntdata" Id="rId47" /><Relationship Type="http://schemas.openxmlformats.org/officeDocument/2006/relationships/font" Target="fonts/font30.fntdata" Id="rId63" /><Relationship Type="http://schemas.openxmlformats.org/officeDocument/2006/relationships/theme" Target="theme/theme1.xml" Id="rId68" /><Relationship Type="http://schemas.openxmlformats.org/officeDocument/2006/relationships/slide" Target="slides/slide5.xml" Id="rId7" /><Relationship Type="http://schemas.microsoft.com/office/2015/10/relationships/revisionInfo" Target="revisionInfo.xml" Id="rId71" /><Relationship Type="http://schemas.openxmlformats.org/officeDocument/2006/relationships/slideMaster" Target="slideMasters/slideMaster2.xml" Id="rId2" /><Relationship Type="http://schemas.openxmlformats.org/officeDocument/2006/relationships/slide" Target="slides/slide14.xml" Id="rId16" /><Relationship Type="http://schemas.openxmlformats.org/officeDocument/2006/relationships/slide" Target="slides/slide27.xml" Id="rId29" /><Relationship Type="http://schemas.openxmlformats.org/officeDocument/2006/relationships/slide" Target="slides/slide9.xml" Id="rId11" /><Relationship Type="http://schemas.openxmlformats.org/officeDocument/2006/relationships/slide" Target="slides/slide22.xml" Id="rId24" /><Relationship Type="http://schemas.openxmlformats.org/officeDocument/2006/relationships/slide" Target="slides/slide30.xml" Id="rId32" /><Relationship Type="http://schemas.openxmlformats.org/officeDocument/2006/relationships/font" Target="fonts/font4.fntdata" Id="rId37" /><Relationship Type="http://schemas.openxmlformats.org/officeDocument/2006/relationships/font" Target="fonts/font7.fntdata" Id="rId40" /><Relationship Type="http://schemas.openxmlformats.org/officeDocument/2006/relationships/font" Target="fonts/font12.fntdata" Id="rId45" /><Relationship Type="http://schemas.openxmlformats.org/officeDocument/2006/relationships/font" Target="fonts/font20.fntdata" Id="rId53" /><Relationship Type="http://schemas.openxmlformats.org/officeDocument/2006/relationships/font" Target="fonts/font25.fntdata" Id="rId58" /><Relationship Type="http://schemas.openxmlformats.org/officeDocument/2006/relationships/presProps" Target="presProps.xml" Id="rId66" /><Relationship Type="http://schemas.openxmlformats.org/officeDocument/2006/relationships/slide" Target="slides/slide3.xml" Id="rId5" /><Relationship Type="http://schemas.openxmlformats.org/officeDocument/2006/relationships/font" Target="fonts/font28.fntdata" Id="rId61" /><Relationship Type="http://schemas.openxmlformats.org/officeDocument/2006/relationships/slide" Target="slides/slide17.xml" Id="rId19" /><Relationship Type="http://schemas.openxmlformats.org/officeDocument/2006/relationships/slide" Target="slides/slide12.xml" Id="rId14" /><Relationship Type="http://schemas.openxmlformats.org/officeDocument/2006/relationships/slide" Target="slides/slide20.xml" Id="rId22" /><Relationship Type="http://schemas.openxmlformats.org/officeDocument/2006/relationships/slide" Target="slides/slide25.xml" Id="rId27" /><Relationship Type="http://schemas.openxmlformats.org/officeDocument/2006/relationships/slide" Target="slides/slide28.xml" Id="rId30" /><Relationship Type="http://schemas.openxmlformats.org/officeDocument/2006/relationships/font" Target="fonts/font2.fntdata" Id="rId35" /><Relationship Type="http://schemas.openxmlformats.org/officeDocument/2006/relationships/font" Target="fonts/font10.fntdata" Id="rId43" /><Relationship Type="http://schemas.openxmlformats.org/officeDocument/2006/relationships/font" Target="fonts/font15.fntdata" Id="rId48" /><Relationship Type="http://schemas.openxmlformats.org/officeDocument/2006/relationships/font" Target="fonts/font23.fntdata" Id="rId56" /><Relationship Type="http://schemas.openxmlformats.org/officeDocument/2006/relationships/font" Target="fonts/font31.fntdata" Id="rId64" /><Relationship Type="http://schemas.openxmlformats.org/officeDocument/2006/relationships/tableStyles" Target="tableStyles.xml" Id="rId69" /><Relationship Type="http://schemas.openxmlformats.org/officeDocument/2006/relationships/slide" Target="slides/slide6.xml" Id="rId8" /><Relationship Type="http://schemas.openxmlformats.org/officeDocument/2006/relationships/font" Target="fonts/font18.fntdata" Id="rId51" /><Relationship Type="http://schemas.openxmlformats.org/officeDocument/2006/relationships/slide" Target="slides/slide1.xml" Id="rId3" /><Relationship Type="http://schemas.openxmlformats.org/officeDocument/2006/relationships/slide" Target="slides/slide10.xml" Id="rId12" /><Relationship Type="http://schemas.openxmlformats.org/officeDocument/2006/relationships/slide" Target="slides/slide15.xml" Id="rId17" /><Relationship Type="http://schemas.openxmlformats.org/officeDocument/2006/relationships/slide" Target="slides/slide23.xml" Id="rId25" /><Relationship Type="http://schemas.openxmlformats.org/officeDocument/2006/relationships/notesMaster" Target="notesMasters/notesMaster1.xml" Id="rId33" /><Relationship Type="http://schemas.openxmlformats.org/officeDocument/2006/relationships/font" Target="fonts/font5.fntdata" Id="rId38" /><Relationship Type="http://schemas.openxmlformats.org/officeDocument/2006/relationships/font" Target="fonts/font13.fntdata" Id="rId46" /><Relationship Type="http://schemas.openxmlformats.org/officeDocument/2006/relationships/font" Target="fonts/font26.fntdata" Id="rId59" /><Relationship Type="http://schemas.openxmlformats.org/officeDocument/2006/relationships/viewProps" Target="viewProps.xml" Id="rId67" /><Relationship Type="http://schemas.openxmlformats.org/officeDocument/2006/relationships/slide" Target="slides/slide18.xml" Id="rId20" /><Relationship Type="http://schemas.openxmlformats.org/officeDocument/2006/relationships/font" Target="fonts/font8.fntdata" Id="rId41" /><Relationship Type="http://schemas.openxmlformats.org/officeDocument/2006/relationships/font" Target="fonts/font21.fntdata" Id="rId54" /><Relationship Type="http://schemas.openxmlformats.org/officeDocument/2006/relationships/font" Target="fonts/font29.fntdata" Id="rId62" /><Relationship Type="http://schemas.openxmlformats.org/officeDocument/2006/relationships/slideMaster" Target="slideMasters/slideMaster1.xml" Id="rId1" /><Relationship Type="http://schemas.openxmlformats.org/officeDocument/2006/relationships/slide" Target="slides/slide4.xml" Id="rId6" /><Relationship Type="http://schemas.openxmlformats.org/officeDocument/2006/relationships/slide" Target="slides/slide13.xml" Id="rId15" /><Relationship Type="http://schemas.openxmlformats.org/officeDocument/2006/relationships/slide" Target="slides/slide21.xml" Id="rId23" /><Relationship Type="http://schemas.openxmlformats.org/officeDocument/2006/relationships/slide" Target="slides/slide26.xml" Id="rId28" /><Relationship Type="http://schemas.openxmlformats.org/officeDocument/2006/relationships/font" Target="fonts/font3.fntdata" Id="rId36" /><Relationship Type="http://schemas.openxmlformats.org/officeDocument/2006/relationships/font" Target="fonts/font16.fntdata" Id="rId49" /><Relationship Type="http://schemas.openxmlformats.org/officeDocument/2006/relationships/font" Target="fonts/font24.fntdata" Id="rId57" /><Relationship Type="http://schemas.openxmlformats.org/officeDocument/2006/relationships/slide" Target="slides/slide8.xml" Id="rId10" /><Relationship Type="http://schemas.openxmlformats.org/officeDocument/2006/relationships/slide" Target="slides/slide29.xml" Id="rId31" /><Relationship Type="http://schemas.openxmlformats.org/officeDocument/2006/relationships/font" Target="fonts/font11.fntdata" Id="rId44" /><Relationship Type="http://schemas.openxmlformats.org/officeDocument/2006/relationships/font" Target="fonts/font19.fntdata" Id="rId52" /><Relationship Type="http://schemas.openxmlformats.org/officeDocument/2006/relationships/font" Target="fonts/font27.fntdata" Id="rId60" /><Relationship Type="http://schemas.openxmlformats.org/officeDocument/2006/relationships/font" Target="fonts/font32.fntdata" Id="rId65" /><Relationship Type="http://schemas.openxmlformats.org/officeDocument/2006/relationships/slide" Target="slides/slide2.xml" Id="rId4" /><Relationship Type="http://schemas.openxmlformats.org/officeDocument/2006/relationships/slide" Target="slides/slide7.xml" Id="rId9" /><Relationship Type="http://schemas.openxmlformats.org/officeDocument/2006/relationships/slide" Target="slides/slide11.xml" Id="rId13" /><Relationship Type="http://schemas.openxmlformats.org/officeDocument/2006/relationships/slide" Target="slides/slide16.xml" Id="rId18" /><Relationship Type="http://schemas.openxmlformats.org/officeDocument/2006/relationships/font" Target="fonts/font6.fntdata" Id="rId39" /><Relationship Type="http://schemas.openxmlformats.org/officeDocument/2006/relationships/font" Target="fonts/font1.fntdata" Id="rId34" /><Relationship Type="http://schemas.openxmlformats.org/officeDocument/2006/relationships/font" Target="fonts/font17.fntdata" Id="rId50" /><Relationship Type="http://schemas.openxmlformats.org/officeDocument/2006/relationships/font" Target="fonts/font22.fntdata" Id="rId55"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a8cce59436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g2a8cce59436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a8cce594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2a8cce594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a8cce5943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2a8cce5943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1" name="Google Shape;88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a8cce5943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5" name="Google Shape;905;g2a8cce5943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a8cce59436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g2a8cce59436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9302082" y="1"/>
            <a:ext cx="8985918" cy="10287002"/>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847726" y="1152502"/>
            <a:ext cx="7599002" cy="4299608"/>
          </a:xfrm>
        </p:spPr>
        <p:txBody>
          <a:bodyPr anchor="t"/>
          <a:lstStyle>
            <a:lvl1pPr algn="l">
              <a:defRPr sz="9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847726" y="6424859"/>
            <a:ext cx="7599002" cy="2212766"/>
          </a:xfrm>
        </p:spPr>
        <p:txBody>
          <a:bodyPr anchor="b"/>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850393" y="685801"/>
            <a:ext cx="5412308" cy="547688"/>
          </a:xfrm>
        </p:spPr>
        <p:txBody>
          <a:bodyPr/>
          <a:lstStyle>
            <a:lvl1pPr algn="l">
              <a:defRPr/>
            </a:lvl1pPr>
          </a:lstStyle>
          <a:p>
            <a:pPr algn="l"/>
            <a:fld id="{A5B0A250-5CC0-1746-B209-08E8B0DAE6AF}" type="datetimeFigureOut">
              <a:rPr lang="en-US" smtClean="0"/>
              <a:pPr algn="l"/>
              <a:t>12/21/2023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7226003" y="9211628"/>
            <a:ext cx="1220724" cy="547688"/>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847726" y="9130665"/>
            <a:ext cx="7599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99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13392792" y="0"/>
            <a:ext cx="4895208" cy="10287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10630754" y="9211628"/>
            <a:ext cx="1220724" cy="547688"/>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847726" y="9130665"/>
            <a:ext cx="1100375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44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9302082" y="1"/>
            <a:ext cx="8985918" cy="10287002"/>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847726" y="1152527"/>
            <a:ext cx="7599002" cy="3502152"/>
          </a:xfrm>
        </p:spPr>
        <p:txBody>
          <a:bodyPr anchor="t"/>
          <a:lstStyle>
            <a:lvl1pPr>
              <a:defRPr sz="7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847726" y="6383180"/>
            <a:ext cx="7599002" cy="2250281"/>
          </a:xfrm>
        </p:spPr>
        <p:txBody>
          <a:bodyPr anchor="b"/>
          <a:lstStyle>
            <a:lvl1pPr marL="0" indent="0">
              <a:buNone/>
              <a:defRPr sz="3600">
                <a:solidFill>
                  <a:schemeClr val="bg1">
                    <a:lumMod val="6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7226003" y="9211628"/>
            <a:ext cx="1220724" cy="547688"/>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847726" y="9130665"/>
            <a:ext cx="7599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455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5435473" y="0"/>
            <a:ext cx="2852529" cy="10287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844277" y="3548633"/>
            <a:ext cx="7859268" cy="5093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9584457" y="3548633"/>
            <a:ext cx="7859268" cy="5093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364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5435473" y="0"/>
            <a:ext cx="2852529" cy="10287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850392" y="1152144"/>
            <a:ext cx="11000232" cy="190652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843224" y="3548634"/>
            <a:ext cx="7859268"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843224" y="4784502"/>
            <a:ext cx="7859268" cy="3857336"/>
          </a:xfrm>
        </p:spPr>
        <p:txBody>
          <a:bodyPr/>
          <a:lstStyle>
            <a:lvl1pPr>
              <a:defRPr sz="3000"/>
            </a:lvl1pPr>
            <a:lvl2pPr>
              <a:defRPr sz="2700"/>
            </a:lvl2pPr>
            <a:lvl3pPr>
              <a:defRPr sz="24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9574599" y="3548634"/>
            <a:ext cx="7859268"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9574599" y="4784502"/>
            <a:ext cx="7859268" cy="3857336"/>
          </a:xfrm>
        </p:spPr>
        <p:txBody>
          <a:bodyPr/>
          <a:lstStyle>
            <a:lvl1pPr>
              <a:defRPr sz="3000"/>
            </a:lvl1pPr>
            <a:lvl2pPr>
              <a:defRPr sz="2700"/>
            </a:lvl2pPr>
            <a:lvl3pPr>
              <a:defRPr sz="24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54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5435473" y="0"/>
            <a:ext cx="2852529" cy="10287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12/21/2023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496994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5435473" y="0"/>
            <a:ext cx="2852529" cy="10287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847727" y="1147460"/>
            <a:ext cx="5414973" cy="2092565"/>
          </a:xfrm>
        </p:spPr>
        <p:txBody>
          <a:bodyPr anchor="t"/>
          <a:lstStyle>
            <a:lvl1pPr>
              <a:defRPr sz="48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7657249" y="1156335"/>
            <a:ext cx="9168776" cy="7200855"/>
          </a:xfrm>
        </p:spPr>
        <p:txBody>
          <a:bodyPr/>
          <a:lstStyle>
            <a:lvl1pPr>
              <a:defRPr sz="4200"/>
            </a:lvl1pPr>
            <a:lvl2pPr>
              <a:defRPr sz="3600"/>
            </a:lvl2pPr>
            <a:lvl3pPr>
              <a:defRPr sz="3000"/>
            </a:lvl3pPr>
            <a:lvl4pPr>
              <a:defRPr sz="2700"/>
            </a:lvl4pPr>
            <a:lvl5pPr>
              <a:defRPr sz="2400"/>
            </a:lvl5pPr>
            <a:lvl6pPr>
              <a:defRPr sz="3000"/>
            </a:lvl6pPr>
            <a:lvl7pPr>
              <a:defRPr sz="3000"/>
            </a:lvl7pPr>
            <a:lvl8pPr>
              <a:defRPr sz="3000"/>
            </a:lvl8pPr>
            <a:lvl9pPr>
              <a:defRPr sz="3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847726" y="3240024"/>
            <a:ext cx="5414975" cy="556345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0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5435473" y="0"/>
            <a:ext cx="2852529" cy="10287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847726" y="1156334"/>
            <a:ext cx="5414975" cy="2083691"/>
          </a:xfrm>
        </p:spPr>
        <p:txBody>
          <a:bodyPr anchor="t"/>
          <a:lstStyle>
            <a:lvl1pPr>
              <a:defRPr sz="48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7835757" y="1336225"/>
            <a:ext cx="9090204" cy="7305617"/>
          </a:xfrm>
          <a:solidFill>
            <a:schemeClr val="bg2"/>
          </a:solidFill>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847726" y="3240025"/>
            <a:ext cx="5414975" cy="5401817"/>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615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13392792" y="0"/>
            <a:ext cx="4895208" cy="10287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10629720" y="9211628"/>
            <a:ext cx="1220724" cy="547688"/>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847725" y="9130665"/>
            <a:ext cx="1100271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924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5435473" y="0"/>
            <a:ext cx="2852529" cy="10287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13425143" y="1464945"/>
            <a:ext cx="3402761" cy="71768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847726" y="1464945"/>
            <a:ext cx="12396086" cy="717689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12/21/2023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70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5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847726" y="1156335"/>
            <a:ext cx="11003753" cy="190347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847726" y="3240024"/>
            <a:ext cx="11003753" cy="54018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850393" y="685801"/>
            <a:ext cx="5412308" cy="547688"/>
          </a:xfrm>
          <a:prstGeom prst="rect">
            <a:avLst/>
          </a:prstGeom>
        </p:spPr>
        <p:txBody>
          <a:bodyPr vert="horz" lIns="91440" tIns="45720" rIns="91440" bIns="45720" rtlCol="0" anchor="ctr"/>
          <a:lstStyle>
            <a:lvl1pPr algn="l">
              <a:defRPr sz="1575" b="0" i="0">
                <a:solidFill>
                  <a:schemeClr val="tx1">
                    <a:tint val="75000"/>
                  </a:schemeClr>
                </a:solidFill>
                <a:latin typeface="+mn-lt"/>
              </a:defRPr>
            </a:lvl1pPr>
          </a:lstStyle>
          <a:p>
            <a:fld id="{A5B0A250-5CC0-1746-B209-08E8B0DAE6AF}" type="datetimeFigureOut">
              <a:rPr lang="en-US" smtClean="0"/>
              <a:pPr/>
              <a:t>12/21/2023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847726" y="9211628"/>
            <a:ext cx="5412308" cy="547688"/>
          </a:xfrm>
          <a:prstGeom prst="rect">
            <a:avLst/>
          </a:prstGeom>
        </p:spPr>
        <p:txBody>
          <a:bodyPr vert="horz" lIns="91440" tIns="45720" rIns="91440" bIns="45720" rtlCol="0" anchor="ctr"/>
          <a:lstStyle>
            <a:lvl1pPr algn="l">
              <a:defRPr sz="1575"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6214517" y="9211628"/>
            <a:ext cx="1220724" cy="547688"/>
          </a:xfrm>
          <a:prstGeom prst="rect">
            <a:avLst/>
          </a:prstGeom>
        </p:spPr>
        <p:txBody>
          <a:bodyPr vert="horz" lIns="91440" tIns="45720" rIns="91440" bIns="45720" rtlCol="0" anchor="ctr"/>
          <a:lstStyle>
            <a:lvl1pPr algn="r">
              <a:defRPr sz="1575"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92996316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2.png"/><Relationship Id="rId7"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hyperlink" Target="https://www.imperva.com/learn/application-security/vulnerability-managemen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hyperlink" Target="https://www.imperva.com/products/ato-account-takeover-protection/" TargetMode="External"/><Relationship Id="rId4" Type="http://schemas.openxmlformats.org/officeDocument/2006/relationships/hyperlink" Target="https://www.imperva.com/products/bot-manageme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2" Type="http://schemas.openxmlformats.org/officeDocument/2006/relationships/notesSlide" Target="../notesSlides/notesSlide22.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52" Type="http://schemas.openxmlformats.org/officeDocument/2006/relationships/image" Target="../media/image97.png"/><Relationship Id="rId4" Type="http://schemas.openxmlformats.org/officeDocument/2006/relationships/hyperlink" Target="https://www.veracode.com/solutions" TargetMode="External"/><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8" Type="http://schemas.openxmlformats.org/officeDocument/2006/relationships/image" Target="../media/image53.png"/><Relationship Id="rId51" Type="http://schemas.openxmlformats.org/officeDocument/2006/relationships/image" Target="../media/image96.png"/><Relationship Id="rId3" Type="http://schemas.openxmlformats.org/officeDocument/2006/relationships/image" Target="../media/image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8.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83"/>
        <p:cNvGrpSpPr/>
        <p:nvPr/>
      </p:nvGrpSpPr>
      <p:grpSpPr>
        <a:xfrm>
          <a:off x="0" y="0"/>
          <a:ext cx="0" cy="0"/>
          <a:chOff x="0" y="0"/>
          <a:chExt cx="0" cy="0"/>
        </a:xfrm>
      </p:grpSpPr>
      <p:sp>
        <p:nvSpPr>
          <p:cNvPr id="84" name="Google Shape;84;p13"/>
          <p:cNvSpPr/>
          <p:nvPr/>
        </p:nvSpPr>
        <p:spPr>
          <a:xfrm>
            <a:off x="-2857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6000"/>
            </a:blip>
            <a:stretch>
              <a:fillRect t="-9220" b="-9219"/>
            </a:stretch>
          </a:blipFill>
          <a:ln>
            <a:noFill/>
          </a:ln>
        </p:spPr>
      </p:sp>
      <p:sp>
        <p:nvSpPr>
          <p:cNvPr id="85" name="Google Shape;85;p13"/>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4">
              <a:alphaModFix amt="19999"/>
            </a:blip>
            <a:stretch>
              <a:fillRect/>
            </a:stretch>
          </a:blipFill>
          <a:ln>
            <a:noFill/>
          </a:ln>
        </p:spPr>
      </p:sp>
      <p:grpSp>
        <p:nvGrpSpPr>
          <p:cNvPr id="86" name="Google Shape;86;p13"/>
          <p:cNvGrpSpPr/>
          <p:nvPr/>
        </p:nvGrpSpPr>
        <p:grpSpPr>
          <a:xfrm>
            <a:off x="10002193" y="-2006577"/>
            <a:ext cx="10835687" cy="9946822"/>
            <a:chOff x="0" y="-47625"/>
            <a:chExt cx="812800" cy="746125"/>
          </a:xfrm>
        </p:grpSpPr>
        <p:sp>
          <p:nvSpPr>
            <p:cNvPr id="87" name="Google Shape;87;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38B6FF">
                <a:alpha val="28235"/>
              </a:srgbClr>
            </a:solidFill>
            <a:ln>
              <a:noFill/>
            </a:ln>
          </p:spPr>
        </p:sp>
        <p:sp>
          <p:nvSpPr>
            <p:cNvPr id="88" name="Google Shape;88;p1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3"/>
          <p:cNvGrpSpPr/>
          <p:nvPr/>
        </p:nvGrpSpPr>
        <p:grpSpPr>
          <a:xfrm>
            <a:off x="9474340" y="-2016860"/>
            <a:ext cx="11011179" cy="10107918"/>
            <a:chOff x="0" y="-47625"/>
            <a:chExt cx="812800" cy="746125"/>
          </a:xfrm>
        </p:grpSpPr>
        <p:sp>
          <p:nvSpPr>
            <p:cNvPr id="90" name="Google Shape;90;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38B6FF">
                <a:alpha val="28235"/>
              </a:srgbClr>
            </a:solidFill>
            <a:ln>
              <a:noFill/>
            </a:ln>
          </p:spPr>
        </p:sp>
        <p:sp>
          <p:nvSpPr>
            <p:cNvPr id="91" name="Google Shape;91;p1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3"/>
          <p:cNvGrpSpPr/>
          <p:nvPr/>
        </p:nvGrpSpPr>
        <p:grpSpPr>
          <a:xfrm>
            <a:off x="-685241" y="2727597"/>
            <a:ext cx="7993047" cy="7993047"/>
            <a:chOff x="0" y="0"/>
            <a:chExt cx="10657396" cy="10657396"/>
          </a:xfrm>
        </p:grpSpPr>
        <p:grpSp>
          <p:nvGrpSpPr>
            <p:cNvPr id="93" name="Google Shape;93;p13"/>
            <p:cNvGrpSpPr/>
            <p:nvPr/>
          </p:nvGrpSpPr>
          <p:grpSpPr>
            <a:xfrm>
              <a:off x="0" y="0"/>
              <a:ext cx="10657396" cy="10657396"/>
              <a:chOff x="0" y="0"/>
              <a:chExt cx="812800" cy="812800"/>
            </a:xfrm>
          </p:grpSpPr>
          <p:sp>
            <p:nvSpPr>
              <p:cNvPr id="94" name="Google Shape;9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13"/>
            <p:cNvGrpSpPr/>
            <p:nvPr/>
          </p:nvGrpSpPr>
          <p:grpSpPr>
            <a:xfrm>
              <a:off x="1034397" y="1034397"/>
              <a:ext cx="8588602" cy="8588602"/>
              <a:chOff x="0" y="0"/>
              <a:chExt cx="812800" cy="812800"/>
            </a:xfrm>
          </p:grpSpPr>
          <p:sp>
            <p:nvSpPr>
              <p:cNvPr id="97" name="Google Shape;9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3"/>
            <p:cNvGrpSpPr/>
            <p:nvPr/>
          </p:nvGrpSpPr>
          <p:grpSpPr>
            <a:xfrm>
              <a:off x="1786907" y="1786907"/>
              <a:ext cx="7083581" cy="7083581"/>
              <a:chOff x="0" y="0"/>
              <a:chExt cx="812800" cy="812800"/>
            </a:xfrm>
          </p:grpSpPr>
          <p:sp>
            <p:nvSpPr>
              <p:cNvPr id="100" name="Google Shape;10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3"/>
            <p:cNvGrpSpPr/>
            <p:nvPr/>
          </p:nvGrpSpPr>
          <p:grpSpPr>
            <a:xfrm>
              <a:off x="2409352" y="2409352"/>
              <a:ext cx="5838691" cy="5838691"/>
              <a:chOff x="0" y="0"/>
              <a:chExt cx="812800" cy="812800"/>
            </a:xfrm>
          </p:grpSpPr>
          <p:sp>
            <p:nvSpPr>
              <p:cNvPr id="103" name="Google Shape;10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3092186" y="3092186"/>
              <a:ext cx="4473024" cy="4473024"/>
              <a:chOff x="0" y="0"/>
              <a:chExt cx="812800" cy="812800"/>
            </a:xfrm>
          </p:grpSpPr>
          <p:sp>
            <p:nvSpPr>
              <p:cNvPr id="106" name="Google Shape;10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8" name="Google Shape;108;p13"/>
          <p:cNvGrpSpPr/>
          <p:nvPr/>
        </p:nvGrpSpPr>
        <p:grpSpPr>
          <a:xfrm>
            <a:off x="0" y="8533034"/>
            <a:ext cx="6095940" cy="1753966"/>
            <a:chOff x="0" y="-47625"/>
            <a:chExt cx="1926614" cy="554339"/>
          </a:xfrm>
        </p:grpSpPr>
        <p:sp>
          <p:nvSpPr>
            <p:cNvPr id="109" name="Google Shape;109;p13"/>
            <p:cNvSpPr/>
            <p:nvPr/>
          </p:nvSpPr>
          <p:spPr>
            <a:xfrm>
              <a:off x="0" y="0"/>
              <a:ext cx="1926614" cy="506714"/>
            </a:xfrm>
            <a:custGeom>
              <a:avLst/>
              <a:gdLst/>
              <a:ahLst/>
              <a:cxnLst/>
              <a:rect l="l" t="t" r="r" b="b"/>
              <a:pathLst>
                <a:path w="1926614" h="506714" extrusionOk="0">
                  <a:moveTo>
                    <a:pt x="0" y="0"/>
                  </a:moveTo>
                  <a:lnTo>
                    <a:pt x="1926614" y="0"/>
                  </a:lnTo>
                  <a:lnTo>
                    <a:pt x="1926614" y="506714"/>
                  </a:lnTo>
                  <a:lnTo>
                    <a:pt x="0" y="506714"/>
                  </a:lnTo>
                  <a:close/>
                </a:path>
              </a:pathLst>
            </a:custGeom>
            <a:solidFill>
              <a:srgbClr val="407FDE"/>
            </a:solidFill>
            <a:ln>
              <a:noFill/>
            </a:ln>
          </p:spPr>
        </p:sp>
        <p:sp>
          <p:nvSpPr>
            <p:cNvPr id="110" name="Google Shape;110;p13"/>
            <p:cNvSpPr txBox="1"/>
            <p:nvPr/>
          </p:nvSpPr>
          <p:spPr>
            <a:xfrm>
              <a:off x="0" y="-47625"/>
              <a:ext cx="1926614" cy="5543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13"/>
          <p:cNvGrpSpPr/>
          <p:nvPr/>
        </p:nvGrpSpPr>
        <p:grpSpPr>
          <a:xfrm>
            <a:off x="12192060" y="8533034"/>
            <a:ext cx="6095940" cy="1753966"/>
            <a:chOff x="0" y="-47625"/>
            <a:chExt cx="1926614" cy="554339"/>
          </a:xfrm>
        </p:grpSpPr>
        <p:sp>
          <p:nvSpPr>
            <p:cNvPr id="112" name="Google Shape;112;p13"/>
            <p:cNvSpPr/>
            <p:nvPr/>
          </p:nvSpPr>
          <p:spPr>
            <a:xfrm>
              <a:off x="0" y="0"/>
              <a:ext cx="1926614" cy="506714"/>
            </a:xfrm>
            <a:custGeom>
              <a:avLst/>
              <a:gdLst/>
              <a:ahLst/>
              <a:cxnLst/>
              <a:rect l="l" t="t" r="r" b="b"/>
              <a:pathLst>
                <a:path w="1926614" h="506714" extrusionOk="0">
                  <a:moveTo>
                    <a:pt x="0" y="0"/>
                  </a:moveTo>
                  <a:lnTo>
                    <a:pt x="1926614" y="0"/>
                  </a:lnTo>
                  <a:lnTo>
                    <a:pt x="1926614" y="506714"/>
                  </a:lnTo>
                  <a:lnTo>
                    <a:pt x="0" y="506714"/>
                  </a:lnTo>
                  <a:close/>
                </a:path>
              </a:pathLst>
            </a:custGeom>
            <a:gradFill>
              <a:gsLst>
                <a:gs pos="0">
                  <a:srgbClr val="0097B2"/>
                </a:gs>
                <a:gs pos="100000">
                  <a:srgbClr val="7ED957"/>
                </a:gs>
              </a:gsLst>
              <a:lin ang="0" scaled="0"/>
            </a:gradFill>
            <a:ln>
              <a:noFill/>
            </a:ln>
          </p:spPr>
        </p:sp>
        <p:sp>
          <p:nvSpPr>
            <p:cNvPr id="113" name="Google Shape;113;p13"/>
            <p:cNvSpPr txBox="1"/>
            <p:nvPr/>
          </p:nvSpPr>
          <p:spPr>
            <a:xfrm>
              <a:off x="0" y="-47625"/>
              <a:ext cx="1926614" cy="5543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13"/>
          <p:cNvGrpSpPr/>
          <p:nvPr/>
        </p:nvGrpSpPr>
        <p:grpSpPr>
          <a:xfrm>
            <a:off x="10569079" y="-1178608"/>
            <a:ext cx="9140004" cy="8390238"/>
            <a:chOff x="0" y="-47625"/>
            <a:chExt cx="812800" cy="746125"/>
          </a:xfrm>
        </p:grpSpPr>
        <p:sp>
          <p:nvSpPr>
            <p:cNvPr id="115" name="Google Shape;115;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38B6FF">
                <a:alpha val="28235"/>
              </a:srgbClr>
            </a:solidFill>
            <a:ln>
              <a:noFill/>
            </a:ln>
          </p:spPr>
        </p:sp>
        <p:sp>
          <p:nvSpPr>
            <p:cNvPr id="116" name="Google Shape;116;p1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7" name="Google Shape;117;p13"/>
          <p:cNvSpPr/>
          <p:nvPr/>
        </p:nvSpPr>
        <p:spPr>
          <a:xfrm rot="-2699999">
            <a:off x="-7863916" y="-4537241"/>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4">
              <a:alphaModFix amt="19999"/>
            </a:blip>
            <a:stretch>
              <a:fillRect/>
            </a:stretch>
          </a:blipFill>
          <a:ln>
            <a:noFill/>
          </a:ln>
        </p:spPr>
      </p:sp>
      <p:grpSp>
        <p:nvGrpSpPr>
          <p:cNvPr id="118" name="Google Shape;118;p13"/>
          <p:cNvGrpSpPr/>
          <p:nvPr/>
        </p:nvGrpSpPr>
        <p:grpSpPr>
          <a:xfrm>
            <a:off x="1353563" y="4926349"/>
            <a:ext cx="4383369" cy="3299304"/>
            <a:chOff x="0" y="-47625"/>
            <a:chExt cx="1154460" cy="320523"/>
          </a:xfrm>
        </p:grpSpPr>
        <p:sp>
          <p:nvSpPr>
            <p:cNvPr id="119" name="Google Shape;119;p13"/>
            <p:cNvSpPr/>
            <p:nvPr/>
          </p:nvSpPr>
          <p:spPr>
            <a:xfrm>
              <a:off x="0" y="0"/>
              <a:ext cx="1154460" cy="272898"/>
            </a:xfrm>
            <a:custGeom>
              <a:avLst/>
              <a:gdLst/>
              <a:ahLst/>
              <a:cxnLst/>
              <a:rect l="l" t="t" r="r" b="b"/>
              <a:pathLst>
                <a:path w="1154460" h="272898" extrusionOk="0">
                  <a:moveTo>
                    <a:pt x="90077" y="0"/>
                  </a:moveTo>
                  <a:lnTo>
                    <a:pt x="1064383" y="0"/>
                  </a:lnTo>
                  <a:cubicBezTo>
                    <a:pt x="1088273" y="0"/>
                    <a:pt x="1111185" y="9490"/>
                    <a:pt x="1128077" y="26383"/>
                  </a:cubicBezTo>
                  <a:cubicBezTo>
                    <a:pt x="1144970" y="43276"/>
                    <a:pt x="1154460" y="66187"/>
                    <a:pt x="1154460" y="90077"/>
                  </a:cubicBezTo>
                  <a:lnTo>
                    <a:pt x="1154460" y="182821"/>
                  </a:lnTo>
                  <a:cubicBezTo>
                    <a:pt x="1154460" y="206711"/>
                    <a:pt x="1144970" y="229622"/>
                    <a:pt x="1128077" y="246515"/>
                  </a:cubicBezTo>
                  <a:cubicBezTo>
                    <a:pt x="1111185" y="263407"/>
                    <a:pt x="1088273" y="272898"/>
                    <a:pt x="1064383" y="272898"/>
                  </a:cubicBezTo>
                  <a:lnTo>
                    <a:pt x="90077" y="272898"/>
                  </a:lnTo>
                  <a:cubicBezTo>
                    <a:pt x="66187" y="272898"/>
                    <a:pt x="43276" y="263407"/>
                    <a:pt x="26383" y="246515"/>
                  </a:cubicBezTo>
                  <a:cubicBezTo>
                    <a:pt x="9490" y="229622"/>
                    <a:pt x="0" y="206711"/>
                    <a:pt x="0" y="182821"/>
                  </a:cubicBezTo>
                  <a:lnTo>
                    <a:pt x="0" y="90077"/>
                  </a:lnTo>
                  <a:cubicBezTo>
                    <a:pt x="0" y="66187"/>
                    <a:pt x="9490" y="43276"/>
                    <a:pt x="26383" y="26383"/>
                  </a:cubicBezTo>
                  <a:cubicBezTo>
                    <a:pt x="43276" y="9490"/>
                    <a:pt x="66187" y="0"/>
                    <a:pt x="90077"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txBox="1"/>
            <p:nvPr/>
          </p:nvSpPr>
          <p:spPr>
            <a:xfrm>
              <a:off x="0" y="-47625"/>
              <a:ext cx="1154460" cy="32052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3"/>
          <p:cNvGrpSpPr/>
          <p:nvPr/>
        </p:nvGrpSpPr>
        <p:grpSpPr>
          <a:xfrm rot="1812227">
            <a:off x="12710945" y="220437"/>
            <a:ext cx="5044020" cy="6462184"/>
            <a:chOff x="-147178" y="-1"/>
            <a:chExt cx="6725359" cy="8616246"/>
          </a:xfrm>
        </p:grpSpPr>
        <p:grpSp>
          <p:nvGrpSpPr>
            <p:cNvPr id="122" name="Google Shape;122;p13"/>
            <p:cNvGrpSpPr/>
            <p:nvPr/>
          </p:nvGrpSpPr>
          <p:grpSpPr>
            <a:xfrm rot="-9023308">
              <a:off x="743004" y="916323"/>
              <a:ext cx="4897166" cy="4495445"/>
              <a:chOff x="0" y="-47625"/>
              <a:chExt cx="812800" cy="746125"/>
            </a:xfrm>
          </p:grpSpPr>
          <p:sp>
            <p:nvSpPr>
              <p:cNvPr id="123" name="Google Shape;123;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57175" cap="sq" cmpd="sng">
                <a:solidFill>
                  <a:srgbClr val="FFFFFF"/>
                </a:solidFill>
                <a:prstDash val="solid"/>
                <a:miter lim="8000"/>
                <a:headEnd type="none" w="sm" len="sm"/>
                <a:tailEnd type="none" w="sm" len="sm"/>
              </a:ln>
            </p:spPr>
          </p:sp>
          <p:sp>
            <p:nvSpPr>
              <p:cNvPr id="124" name="Google Shape;124;p13"/>
              <p:cNvSpPr txBox="1"/>
              <p:nvPr/>
            </p:nvSpPr>
            <p:spPr>
              <a:xfrm>
                <a:off x="114300" y="-47625"/>
                <a:ext cx="584200" cy="746125"/>
              </a:xfrm>
              <a:prstGeom prst="rect">
                <a:avLst/>
              </a:prstGeom>
              <a:noFill/>
              <a:ln>
                <a:noFill/>
              </a:ln>
            </p:spPr>
            <p:txBody>
              <a:bodyPr spcFirstLastPara="1" wrap="square" lIns="104550" tIns="104550" rIns="104550" bIns="10455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13"/>
            <p:cNvGrpSpPr/>
            <p:nvPr/>
          </p:nvGrpSpPr>
          <p:grpSpPr>
            <a:xfrm rot="-9023308">
              <a:off x="673754" y="2998567"/>
              <a:ext cx="5083495" cy="4666490"/>
              <a:chOff x="0" y="-47625"/>
              <a:chExt cx="812800" cy="746125"/>
            </a:xfrm>
          </p:grpSpPr>
          <p:sp>
            <p:nvSpPr>
              <p:cNvPr id="126" name="Google Shape;126;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127" name="Google Shape;127;p13"/>
              <p:cNvSpPr txBox="1"/>
              <p:nvPr/>
            </p:nvSpPr>
            <p:spPr>
              <a:xfrm>
                <a:off x="114300" y="-47625"/>
                <a:ext cx="584200" cy="746125"/>
              </a:xfrm>
              <a:prstGeom prst="rect">
                <a:avLst/>
              </a:prstGeom>
              <a:noFill/>
              <a:ln>
                <a:noFill/>
              </a:ln>
            </p:spPr>
            <p:txBody>
              <a:bodyPr spcFirstLastPara="1" wrap="square" lIns="104550" tIns="104550" rIns="104550" bIns="10455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13"/>
            <p:cNvGrpSpPr/>
            <p:nvPr/>
          </p:nvGrpSpPr>
          <p:grpSpPr>
            <a:xfrm>
              <a:off x="2910435" y="5074340"/>
              <a:ext cx="762000" cy="762000"/>
              <a:chOff x="0" y="0"/>
              <a:chExt cx="812800" cy="812800"/>
            </a:xfrm>
          </p:grpSpPr>
          <p:sp>
            <p:nvSpPr>
              <p:cNvPr id="129" name="Google Shape;12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13"/>
            <p:cNvGrpSpPr/>
            <p:nvPr/>
          </p:nvGrpSpPr>
          <p:grpSpPr>
            <a:xfrm>
              <a:off x="3066896" y="5646272"/>
              <a:ext cx="449078" cy="608501"/>
              <a:chOff x="0" y="-47625"/>
              <a:chExt cx="635000" cy="860425"/>
            </a:xfrm>
          </p:grpSpPr>
          <p:sp>
            <p:nvSpPr>
              <p:cNvPr id="132" name="Google Shape;132;p13"/>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09E52"/>
              </a:solidFill>
              <a:ln>
                <a:noFill/>
              </a:ln>
            </p:spPr>
          </p:sp>
          <p:sp>
            <p:nvSpPr>
              <p:cNvPr id="133" name="Google Shape;133;p13"/>
              <p:cNvSpPr txBox="1"/>
              <p:nvPr/>
            </p:nvSpPr>
            <p:spPr>
              <a:xfrm>
                <a:off x="0" y="-47625"/>
                <a:ext cx="6350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34" name="Google Shape;134;p13"/>
          <p:cNvSpPr/>
          <p:nvPr/>
        </p:nvSpPr>
        <p:spPr>
          <a:xfrm>
            <a:off x="6474051" y="9021127"/>
            <a:ext cx="833755" cy="833755"/>
          </a:xfrm>
          <a:custGeom>
            <a:avLst/>
            <a:gdLst/>
            <a:ahLst/>
            <a:cxnLst/>
            <a:rect l="l" t="t" r="r" b="b"/>
            <a:pathLst>
              <a:path w="833755" h="833755" extrusionOk="0">
                <a:moveTo>
                  <a:pt x="0" y="0"/>
                </a:moveTo>
                <a:lnTo>
                  <a:pt x="833755" y="0"/>
                </a:lnTo>
                <a:lnTo>
                  <a:pt x="833755" y="833755"/>
                </a:lnTo>
                <a:lnTo>
                  <a:pt x="0" y="833755"/>
                </a:lnTo>
                <a:lnTo>
                  <a:pt x="0" y="0"/>
                </a:lnTo>
                <a:close/>
              </a:path>
            </a:pathLst>
          </a:custGeom>
          <a:blipFill rotWithShape="1">
            <a:blip r:embed="rId5">
              <a:alphaModFix/>
            </a:blip>
            <a:stretch>
              <a:fillRect/>
            </a:stretch>
          </a:blipFill>
          <a:ln>
            <a:noFill/>
          </a:ln>
        </p:spPr>
      </p:sp>
      <p:sp>
        <p:nvSpPr>
          <p:cNvPr id="135" name="Google Shape;135;p13"/>
          <p:cNvSpPr/>
          <p:nvPr/>
        </p:nvSpPr>
        <p:spPr>
          <a:xfrm>
            <a:off x="1484827" y="9068484"/>
            <a:ext cx="739040" cy="739040"/>
          </a:xfrm>
          <a:custGeom>
            <a:avLst/>
            <a:gdLst/>
            <a:ahLst/>
            <a:cxnLst/>
            <a:rect l="l" t="t" r="r" b="b"/>
            <a:pathLst>
              <a:path w="739040" h="739040" extrusionOk="0">
                <a:moveTo>
                  <a:pt x="0" y="0"/>
                </a:moveTo>
                <a:lnTo>
                  <a:pt x="739040" y="0"/>
                </a:lnTo>
                <a:lnTo>
                  <a:pt x="739040" y="739040"/>
                </a:lnTo>
                <a:lnTo>
                  <a:pt x="0" y="739040"/>
                </a:lnTo>
                <a:lnTo>
                  <a:pt x="0" y="0"/>
                </a:lnTo>
                <a:close/>
              </a:path>
            </a:pathLst>
          </a:custGeom>
          <a:blipFill rotWithShape="1">
            <a:blip r:embed="rId6">
              <a:alphaModFix/>
            </a:blip>
            <a:stretch>
              <a:fillRect/>
            </a:stretch>
          </a:blipFill>
          <a:ln>
            <a:noFill/>
          </a:ln>
        </p:spPr>
      </p:sp>
      <p:sp>
        <p:nvSpPr>
          <p:cNvPr id="136" name="Google Shape;136;p13"/>
          <p:cNvSpPr/>
          <p:nvPr/>
        </p:nvSpPr>
        <p:spPr>
          <a:xfrm>
            <a:off x="12572880" y="9044392"/>
            <a:ext cx="787225" cy="787225"/>
          </a:xfrm>
          <a:custGeom>
            <a:avLst/>
            <a:gdLst/>
            <a:ahLst/>
            <a:cxnLst/>
            <a:rect l="l" t="t" r="r" b="b"/>
            <a:pathLst>
              <a:path w="787225" h="787225" extrusionOk="0">
                <a:moveTo>
                  <a:pt x="0" y="0"/>
                </a:moveTo>
                <a:lnTo>
                  <a:pt x="787224" y="0"/>
                </a:lnTo>
                <a:lnTo>
                  <a:pt x="787224" y="787225"/>
                </a:lnTo>
                <a:lnTo>
                  <a:pt x="0" y="787225"/>
                </a:lnTo>
                <a:lnTo>
                  <a:pt x="0" y="0"/>
                </a:lnTo>
                <a:close/>
              </a:path>
            </a:pathLst>
          </a:custGeom>
          <a:blipFill rotWithShape="1">
            <a:blip r:embed="rId7">
              <a:alphaModFix/>
            </a:blip>
            <a:stretch>
              <a:fillRect/>
            </a:stretch>
          </a:blipFill>
          <a:ln>
            <a:noFill/>
          </a:ln>
        </p:spPr>
      </p:sp>
      <p:sp>
        <p:nvSpPr>
          <p:cNvPr id="137" name="Google Shape;137;p13"/>
          <p:cNvSpPr txBox="1"/>
          <p:nvPr/>
        </p:nvSpPr>
        <p:spPr>
          <a:xfrm>
            <a:off x="1484827" y="2008569"/>
            <a:ext cx="11646000" cy="307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999" b="1">
                <a:solidFill>
                  <a:srgbClr val="FFFFFF"/>
                </a:solidFill>
                <a:latin typeface="Montserrat"/>
                <a:ea typeface="Montserrat"/>
                <a:cs typeface="Montserrat"/>
                <a:sym typeface="Montserrat"/>
              </a:rPr>
              <a:t>BUFFER OVERFLOW</a:t>
            </a:r>
            <a:endParaRPr/>
          </a:p>
        </p:txBody>
      </p:sp>
      <p:sp>
        <p:nvSpPr>
          <p:cNvPr id="138" name="Google Shape;138;p13"/>
          <p:cNvSpPr txBox="1"/>
          <p:nvPr/>
        </p:nvSpPr>
        <p:spPr>
          <a:xfrm>
            <a:off x="1623450" y="5655550"/>
            <a:ext cx="38436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FFFFFF"/>
                </a:solidFill>
                <a:latin typeface="Arial"/>
                <a:ea typeface="Arial"/>
                <a:cs typeface="Arial"/>
                <a:sym typeface="Arial"/>
              </a:rPr>
              <a:t>Presentation By:</a:t>
            </a:r>
            <a:br>
              <a:rPr lang="en-US" sz="3000" b="0" i="0" u="none" strike="noStrike" cap="none">
                <a:solidFill>
                  <a:srgbClr val="FFFFFF"/>
                </a:solidFill>
                <a:latin typeface="Arial"/>
                <a:ea typeface="Arial"/>
                <a:cs typeface="Arial"/>
                <a:sym typeface="Arial"/>
              </a:rPr>
            </a:br>
            <a:r>
              <a:rPr lang="en-US" sz="3000" b="0" i="0" u="none" strike="noStrike" cap="none">
                <a:solidFill>
                  <a:srgbClr val="FFFFFF"/>
                </a:solidFill>
                <a:latin typeface="Arial"/>
                <a:ea typeface="Arial"/>
                <a:cs typeface="Arial"/>
                <a:sym typeface="Arial"/>
              </a:rPr>
              <a:t>Taha Nasir</a:t>
            </a:r>
            <a:br>
              <a:rPr lang="en-US" sz="3000" b="0" i="0" u="none" strike="noStrike" cap="none">
                <a:solidFill>
                  <a:srgbClr val="FFFFFF"/>
                </a:solidFill>
                <a:latin typeface="Arial"/>
                <a:ea typeface="Arial"/>
                <a:cs typeface="Arial"/>
                <a:sym typeface="Arial"/>
              </a:rPr>
            </a:br>
            <a:r>
              <a:rPr lang="en-US" sz="3000">
                <a:solidFill>
                  <a:srgbClr val="FFFFFF"/>
                </a:solidFill>
              </a:rPr>
              <a:t>Ifrah Noman</a:t>
            </a:r>
            <a:br>
              <a:rPr lang="en-US" sz="3000">
                <a:solidFill>
                  <a:srgbClr val="FFFFFF"/>
                </a:solidFill>
              </a:rPr>
            </a:br>
            <a:r>
              <a:rPr lang="en-US" sz="3000">
                <a:solidFill>
                  <a:srgbClr val="FFFFFF"/>
                </a:solidFill>
              </a:rPr>
              <a:t>Brooj Nasir</a:t>
            </a:r>
            <a:br>
              <a:rPr lang="en-US" sz="3000">
                <a:solidFill>
                  <a:srgbClr val="FFFFFF"/>
                </a:solidFill>
              </a:rPr>
            </a:br>
            <a:r>
              <a:rPr lang="en-US" sz="3000">
                <a:solidFill>
                  <a:srgbClr val="FFFFFF"/>
                </a:solidFill>
              </a:rPr>
              <a:t>Hoor-ul-ein</a:t>
            </a:r>
            <a:endParaRPr sz="3000"/>
          </a:p>
        </p:txBody>
      </p:sp>
      <p:sp>
        <p:nvSpPr>
          <p:cNvPr id="139" name="Google Shape;139;p13"/>
          <p:cNvSpPr txBox="1"/>
          <p:nvPr/>
        </p:nvSpPr>
        <p:spPr>
          <a:xfrm>
            <a:off x="2411580" y="9280481"/>
            <a:ext cx="1761300" cy="885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a:solidFill>
                  <a:srgbClr val="FFFFFF"/>
                </a:solidFill>
                <a:latin typeface="Montserrat Medium"/>
                <a:ea typeface="Montserrat Medium"/>
                <a:cs typeface="Montserrat Medium"/>
                <a:sym typeface="Montserrat Medium"/>
              </a:rPr>
              <a:t>21-12-2023</a:t>
            </a:r>
            <a:endParaRPr sz="2500">
              <a:solidFill>
                <a:srgbClr val="FFFFFF"/>
              </a:solidFill>
              <a:latin typeface="Montserrat Medium"/>
              <a:ea typeface="Montserrat Medium"/>
              <a:cs typeface="Montserrat Medium"/>
              <a:sym typeface="Montserrat Medium"/>
            </a:endParaRPr>
          </a:p>
          <a:p>
            <a:pPr marL="0" marR="0" lvl="0" indent="0" algn="l" rtl="0">
              <a:lnSpc>
                <a:spcPct val="130000"/>
              </a:lnSpc>
              <a:spcBef>
                <a:spcPts val="0"/>
              </a:spcBef>
              <a:spcAft>
                <a:spcPts val="0"/>
              </a:spcAft>
              <a:buNone/>
            </a:pPr>
            <a:endParaRPr sz="2500">
              <a:solidFill>
                <a:srgbClr val="FFFFFF"/>
              </a:solidFill>
              <a:latin typeface="Montserrat Medium"/>
              <a:ea typeface="Montserrat Medium"/>
              <a:cs typeface="Montserrat Medium"/>
              <a:sym typeface="Montserrat Medium"/>
            </a:endParaRPr>
          </a:p>
        </p:txBody>
      </p:sp>
      <p:sp>
        <p:nvSpPr>
          <p:cNvPr id="140" name="Google Shape;140;p13"/>
          <p:cNvSpPr txBox="1"/>
          <p:nvPr/>
        </p:nvSpPr>
        <p:spPr>
          <a:xfrm>
            <a:off x="7382696" y="9233124"/>
            <a:ext cx="4238400" cy="384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a:solidFill>
                  <a:srgbClr val="FFFFFF"/>
                </a:solidFill>
                <a:latin typeface="Montserrat Medium"/>
                <a:ea typeface="Montserrat Medium"/>
                <a:cs typeface="Montserrat Medium"/>
                <a:sym typeface="Montserrat Medium"/>
              </a:rPr>
              <a:t>Air University  Islamabad</a:t>
            </a:r>
            <a:endParaRPr/>
          </a:p>
        </p:txBody>
      </p:sp>
      <p:sp>
        <p:nvSpPr>
          <p:cNvPr id="141" name="Google Shape;141;p13"/>
          <p:cNvSpPr txBox="1"/>
          <p:nvPr/>
        </p:nvSpPr>
        <p:spPr>
          <a:xfrm>
            <a:off x="13531554" y="9233124"/>
            <a:ext cx="3063185" cy="39071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0" i="0" u="none" strike="noStrike" cap="none">
                <a:solidFill>
                  <a:srgbClr val="FFFFFF"/>
                </a:solidFill>
                <a:latin typeface="Montserrat Medium"/>
                <a:ea typeface="Montserrat Medium"/>
                <a:cs typeface="Montserrat Medium"/>
                <a:sym typeface="Montserrat Medium"/>
              </a:rPr>
              <a:t>Cybersecurity.org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279"/>
        <p:cNvGrpSpPr/>
        <p:nvPr/>
      </p:nvGrpSpPr>
      <p:grpSpPr>
        <a:xfrm>
          <a:off x="0" y="0"/>
          <a:ext cx="0" cy="0"/>
          <a:chOff x="0" y="0"/>
          <a:chExt cx="0" cy="0"/>
        </a:xfrm>
      </p:grpSpPr>
      <p:sp>
        <p:nvSpPr>
          <p:cNvPr id="280" name="Google Shape;280;p17"/>
          <p:cNvSpPr/>
          <p:nvPr/>
        </p:nvSpPr>
        <p:spPr>
          <a:xfrm rot="-3280742">
            <a:off x="-6833589" y="-274794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281" name="Google Shape;281;p17"/>
          <p:cNvSpPr txBox="1"/>
          <p:nvPr/>
        </p:nvSpPr>
        <p:spPr>
          <a:xfrm>
            <a:off x="882491" y="526065"/>
            <a:ext cx="10065000" cy="277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0" b="1">
                <a:solidFill>
                  <a:srgbClr val="FFFFFF"/>
                </a:solidFill>
                <a:latin typeface="Montserrat"/>
                <a:ea typeface="Montserrat"/>
                <a:cs typeface="Montserrat"/>
                <a:sym typeface="Montserrat"/>
              </a:rPr>
              <a:t>Exploitation Techniques:</a:t>
            </a:r>
            <a:endParaRPr/>
          </a:p>
        </p:txBody>
      </p:sp>
      <p:grpSp>
        <p:nvGrpSpPr>
          <p:cNvPr id="282" name="Google Shape;282;p17"/>
          <p:cNvGrpSpPr/>
          <p:nvPr/>
        </p:nvGrpSpPr>
        <p:grpSpPr>
          <a:xfrm>
            <a:off x="882500" y="3429000"/>
            <a:ext cx="5122217" cy="6273801"/>
            <a:chOff x="12" y="-781776"/>
            <a:chExt cx="7393500" cy="8365068"/>
          </a:xfrm>
        </p:grpSpPr>
        <p:sp>
          <p:nvSpPr>
            <p:cNvPr id="283" name="Google Shape;283;p17"/>
            <p:cNvSpPr txBox="1"/>
            <p:nvPr/>
          </p:nvSpPr>
          <p:spPr>
            <a:xfrm>
              <a:off x="12" y="1093992"/>
              <a:ext cx="7393500" cy="6489300"/>
            </a:xfrm>
            <a:prstGeom prst="rect">
              <a:avLst/>
            </a:prstGeom>
            <a:noFill/>
            <a:ln>
              <a:noFill/>
            </a:ln>
          </p:spPr>
          <p:txBody>
            <a:bodyPr spcFirstLastPara="1" wrap="square" lIns="0" tIns="0" rIns="0" bIns="0" anchor="t" anchorCtr="0">
              <a:spAutoFit/>
            </a:bodyPr>
            <a:lstStyle/>
            <a:p>
              <a:pPr marL="453392" marR="0" lvl="1" indent="-290196" algn="l" rtl="0">
                <a:lnSpc>
                  <a:spcPct val="115000"/>
                </a:lnSpc>
                <a:spcBef>
                  <a:spcPts val="0"/>
                </a:spcBef>
                <a:spcAft>
                  <a:spcPts val="0"/>
                </a:spcAft>
                <a:buClr>
                  <a:schemeClr val="lt1"/>
                </a:buClr>
                <a:buSzPts val="3100"/>
                <a:buChar char="•"/>
              </a:pPr>
              <a:r>
                <a:rPr lang="en-US" sz="3100">
                  <a:solidFill>
                    <a:schemeClr val="lt1"/>
                  </a:solidFill>
                  <a:latin typeface="Roboto"/>
                  <a:ea typeface="Roboto"/>
                  <a:cs typeface="Roboto"/>
                  <a:sym typeface="Roboto"/>
                </a:rPr>
                <a:t>An attacker might overflow the stack with more data than it can handle. If this data includes carefully crafted instructions (malicious code), the program might execute those instructions.</a:t>
              </a:r>
              <a:endParaRPr sz="3100">
                <a:solidFill>
                  <a:schemeClr val="lt1"/>
                </a:solidFill>
              </a:endParaRPr>
            </a:p>
          </p:txBody>
        </p:sp>
        <p:sp>
          <p:nvSpPr>
            <p:cNvPr id="284" name="Google Shape;284;p17"/>
            <p:cNvSpPr txBox="1"/>
            <p:nvPr/>
          </p:nvSpPr>
          <p:spPr>
            <a:xfrm>
              <a:off x="186912" y="-781776"/>
              <a:ext cx="7206600" cy="169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a:solidFill>
                    <a:srgbClr val="69F3C2"/>
                  </a:solidFill>
                  <a:latin typeface="Open Sans"/>
                  <a:ea typeface="Open Sans"/>
                  <a:cs typeface="Open Sans"/>
                  <a:sym typeface="Open Sans"/>
                </a:rPr>
                <a:t>Injecting Malicious Code</a:t>
              </a:r>
              <a:endParaRPr sz="3600" b="1">
                <a:latin typeface="Open Sans"/>
                <a:ea typeface="Open Sans"/>
                <a:cs typeface="Open Sans"/>
                <a:sym typeface="Open Sans"/>
              </a:endParaRPr>
            </a:p>
          </p:txBody>
        </p:sp>
      </p:grpSp>
      <p:grpSp>
        <p:nvGrpSpPr>
          <p:cNvPr id="285" name="Google Shape;285;p17"/>
          <p:cNvGrpSpPr/>
          <p:nvPr/>
        </p:nvGrpSpPr>
        <p:grpSpPr>
          <a:xfrm>
            <a:off x="5991350" y="3428962"/>
            <a:ext cx="6013800" cy="5179088"/>
            <a:chOff x="-1206120" y="-781826"/>
            <a:chExt cx="8018400" cy="6905450"/>
          </a:xfrm>
        </p:grpSpPr>
        <p:sp>
          <p:nvSpPr>
            <p:cNvPr id="286" name="Google Shape;286;p17"/>
            <p:cNvSpPr txBox="1"/>
            <p:nvPr/>
          </p:nvSpPr>
          <p:spPr>
            <a:xfrm>
              <a:off x="-624419" y="1097424"/>
              <a:ext cx="6855000" cy="5026200"/>
            </a:xfrm>
            <a:prstGeom prst="rect">
              <a:avLst/>
            </a:prstGeom>
            <a:noFill/>
            <a:ln>
              <a:noFill/>
            </a:ln>
          </p:spPr>
          <p:txBody>
            <a:bodyPr spcFirstLastPara="1" wrap="square" lIns="0" tIns="0" rIns="0" bIns="0" anchor="t" anchorCtr="0">
              <a:spAutoFit/>
            </a:bodyPr>
            <a:lstStyle/>
            <a:p>
              <a:pPr marL="453392" marR="0" lvl="1" indent="-290196" algn="l" rtl="0">
                <a:lnSpc>
                  <a:spcPct val="115000"/>
                </a:lnSpc>
                <a:spcBef>
                  <a:spcPts val="0"/>
                </a:spcBef>
                <a:spcAft>
                  <a:spcPts val="0"/>
                </a:spcAft>
                <a:buClr>
                  <a:schemeClr val="lt1"/>
                </a:buClr>
                <a:buSzPts val="3100"/>
                <a:buFont typeface="Arial"/>
                <a:buChar char="•"/>
              </a:pPr>
              <a:r>
                <a:rPr lang="en-US" sz="3100">
                  <a:solidFill>
                    <a:schemeClr val="lt1"/>
                  </a:solidFill>
                  <a:latin typeface="Roboto"/>
                  <a:ea typeface="Roboto"/>
                  <a:cs typeface="Roboto"/>
                  <a:sym typeface="Roboto"/>
                </a:rPr>
                <a:t>Function pointers are like arrows pointing to tasks. By manipulating these pointers during a stack overflow, an attacker can make the computer jump to unexpected tasks.</a:t>
              </a:r>
              <a:endParaRPr sz="3100">
                <a:solidFill>
                  <a:schemeClr val="lt1"/>
                </a:solidFill>
              </a:endParaRPr>
            </a:p>
          </p:txBody>
        </p:sp>
        <p:sp>
          <p:nvSpPr>
            <p:cNvPr id="287" name="Google Shape;287;p17"/>
            <p:cNvSpPr txBox="1"/>
            <p:nvPr/>
          </p:nvSpPr>
          <p:spPr>
            <a:xfrm>
              <a:off x="-1206120" y="-781826"/>
              <a:ext cx="8018400" cy="738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a:solidFill>
                    <a:srgbClr val="69F3C2"/>
                  </a:solidFill>
                </a:rPr>
                <a:t>Altering Function Pointers</a:t>
              </a:r>
              <a:endParaRPr sz="1500" b="1"/>
            </a:p>
          </p:txBody>
        </p:sp>
      </p:grpSp>
      <p:sp>
        <p:nvSpPr>
          <p:cNvPr id="288" name="Google Shape;288;p17"/>
          <p:cNvSpPr/>
          <p:nvPr/>
        </p:nvSpPr>
        <p:spPr>
          <a:xfrm rot="7600168">
            <a:off x="10545396" y="3723234"/>
            <a:ext cx="14364618" cy="9372913"/>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289" name="Google Shape;289;p17"/>
          <p:cNvSpPr txBox="1"/>
          <p:nvPr/>
        </p:nvSpPr>
        <p:spPr>
          <a:xfrm>
            <a:off x="12505650" y="4846625"/>
            <a:ext cx="4699500" cy="41838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0"/>
              </a:spcBef>
              <a:spcAft>
                <a:spcPts val="0"/>
              </a:spcAft>
              <a:buNone/>
            </a:pPr>
            <a:r>
              <a:rPr lang="en-US" sz="3100">
                <a:solidFill>
                  <a:schemeClr val="lt1"/>
                </a:solidFill>
                <a:latin typeface="Roboto"/>
                <a:ea typeface="Roboto"/>
                <a:cs typeface="Roboto"/>
                <a:sym typeface="Roboto"/>
              </a:rPr>
              <a:t>Changing the order of tasks on the stack can lead to unexpected outcomes. An attacker can manipulate this to control the program's behavior.</a:t>
            </a:r>
            <a:endParaRPr sz="3100" b="1">
              <a:solidFill>
                <a:schemeClr val="lt1"/>
              </a:solidFill>
            </a:endParaRPr>
          </a:p>
          <a:p>
            <a:pPr marL="0" marR="0" lvl="0" indent="0" algn="l" rtl="0">
              <a:lnSpc>
                <a:spcPct val="130000"/>
              </a:lnSpc>
              <a:spcBef>
                <a:spcPts val="0"/>
              </a:spcBef>
              <a:spcAft>
                <a:spcPts val="0"/>
              </a:spcAft>
              <a:buNone/>
            </a:pPr>
            <a:endParaRPr sz="3000" b="1">
              <a:solidFill>
                <a:schemeClr val="lt1"/>
              </a:solidFill>
            </a:endParaRPr>
          </a:p>
        </p:txBody>
      </p:sp>
      <p:grpSp>
        <p:nvGrpSpPr>
          <p:cNvPr id="290" name="Google Shape;290;p17"/>
          <p:cNvGrpSpPr/>
          <p:nvPr/>
        </p:nvGrpSpPr>
        <p:grpSpPr>
          <a:xfrm>
            <a:off x="12217597" y="936876"/>
            <a:ext cx="1875026" cy="1989564"/>
            <a:chOff x="0" y="-122432"/>
            <a:chExt cx="2500034" cy="2652752"/>
          </a:xfrm>
        </p:grpSpPr>
        <p:grpSp>
          <p:nvGrpSpPr>
            <p:cNvPr id="291" name="Google Shape;291;p17"/>
            <p:cNvGrpSpPr/>
            <p:nvPr/>
          </p:nvGrpSpPr>
          <p:grpSpPr>
            <a:xfrm>
              <a:off x="487115" y="682524"/>
              <a:ext cx="2012919" cy="1847796"/>
              <a:chOff x="0" y="-47625"/>
              <a:chExt cx="812800" cy="746125"/>
            </a:xfrm>
          </p:grpSpPr>
          <p:sp>
            <p:nvSpPr>
              <p:cNvPr id="292" name="Google Shape;292;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93" name="Google Shape;293;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7"/>
            <p:cNvGrpSpPr/>
            <p:nvPr/>
          </p:nvGrpSpPr>
          <p:grpSpPr>
            <a:xfrm>
              <a:off x="0" y="-122432"/>
              <a:ext cx="2089507" cy="1918102"/>
              <a:chOff x="0" y="-47625"/>
              <a:chExt cx="812800" cy="746125"/>
            </a:xfrm>
          </p:grpSpPr>
          <p:sp>
            <p:nvSpPr>
              <p:cNvPr id="295" name="Google Shape;295;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96" name="Google Shape;296;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7"/>
            <p:cNvGrpSpPr/>
            <p:nvPr/>
          </p:nvGrpSpPr>
          <p:grpSpPr>
            <a:xfrm rot="8840484">
              <a:off x="873587" y="682056"/>
              <a:ext cx="395197" cy="395197"/>
              <a:chOff x="0" y="0"/>
              <a:chExt cx="812800" cy="812800"/>
            </a:xfrm>
          </p:grpSpPr>
          <p:sp>
            <p:nvSpPr>
              <p:cNvPr id="298" name="Google Shape;29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txBox="1"/>
              <p:nvPr/>
            </p:nvSpPr>
            <p:spPr>
              <a:xfrm>
                <a:off x="76200" y="28575"/>
                <a:ext cx="660400" cy="708025"/>
              </a:xfrm>
              <a:prstGeom prst="rect">
                <a:avLst/>
              </a:prstGeom>
              <a:noFill/>
              <a:ln>
                <a:noFill/>
              </a:ln>
            </p:spPr>
            <p:txBody>
              <a:bodyPr spcFirstLastPara="1" wrap="square" lIns="12775" tIns="12775" rIns="12775" bIns="1277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17"/>
            <p:cNvGrpSpPr/>
            <p:nvPr/>
          </p:nvGrpSpPr>
          <p:grpSpPr>
            <a:xfrm rot="8840484">
              <a:off x="816146" y="505646"/>
              <a:ext cx="232906" cy="315588"/>
              <a:chOff x="0" y="-47625"/>
              <a:chExt cx="635000" cy="860425"/>
            </a:xfrm>
          </p:grpSpPr>
          <p:sp>
            <p:nvSpPr>
              <p:cNvPr id="301" name="Google Shape;301;p17"/>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09E52"/>
              </a:solidFill>
              <a:ln>
                <a:noFill/>
              </a:ln>
            </p:spPr>
          </p:sp>
          <p:sp>
            <p:nvSpPr>
              <p:cNvPr id="302" name="Google Shape;302;p17"/>
              <p:cNvSpPr txBox="1"/>
              <p:nvPr/>
            </p:nvSpPr>
            <p:spPr>
              <a:xfrm>
                <a:off x="0" y="-47625"/>
                <a:ext cx="635000" cy="746125"/>
              </a:xfrm>
              <a:prstGeom prst="rect">
                <a:avLst/>
              </a:prstGeom>
              <a:noFill/>
              <a:ln>
                <a:noFill/>
              </a:ln>
            </p:spPr>
            <p:txBody>
              <a:bodyPr spcFirstLastPara="1" wrap="square" lIns="12775" tIns="12775" rIns="12775" bIns="1277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3" name="Google Shape;303;p17"/>
          <p:cNvGrpSpPr/>
          <p:nvPr/>
        </p:nvGrpSpPr>
        <p:grpSpPr>
          <a:xfrm rot="-7214199">
            <a:off x="5461975" y="8464339"/>
            <a:ext cx="1209673" cy="1283568"/>
            <a:chOff x="0" y="-78983"/>
            <a:chExt cx="1612809" cy="1711331"/>
          </a:xfrm>
        </p:grpSpPr>
        <p:grpSp>
          <p:nvGrpSpPr>
            <p:cNvPr id="304" name="Google Shape;304;p17"/>
            <p:cNvGrpSpPr/>
            <p:nvPr/>
          </p:nvGrpSpPr>
          <p:grpSpPr>
            <a:xfrm>
              <a:off x="314245" y="440306"/>
              <a:ext cx="1298564" cy="1192042"/>
              <a:chOff x="0" y="-47625"/>
              <a:chExt cx="812800" cy="746125"/>
            </a:xfrm>
          </p:grpSpPr>
          <p:sp>
            <p:nvSpPr>
              <p:cNvPr id="305" name="Google Shape;305;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306" name="Google Shape;306;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7"/>
            <p:cNvGrpSpPr/>
            <p:nvPr/>
          </p:nvGrpSpPr>
          <p:grpSpPr>
            <a:xfrm>
              <a:off x="0" y="-78983"/>
              <a:ext cx="1347973" cy="1237397"/>
              <a:chOff x="0" y="-47625"/>
              <a:chExt cx="812800" cy="746125"/>
            </a:xfrm>
          </p:grpSpPr>
          <p:sp>
            <p:nvSpPr>
              <p:cNvPr id="308" name="Google Shape;308;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309" name="Google Shape;309;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0" name="Google Shape;310;p17"/>
            <p:cNvGrpSpPr/>
            <p:nvPr/>
          </p:nvGrpSpPr>
          <p:grpSpPr>
            <a:xfrm rot="9220010">
              <a:off x="507475" y="433726"/>
              <a:ext cx="258304" cy="258304"/>
              <a:chOff x="0" y="0"/>
              <a:chExt cx="812800" cy="812800"/>
            </a:xfrm>
          </p:grpSpPr>
          <p:sp>
            <p:nvSpPr>
              <p:cNvPr id="311" name="Google Shape;31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txBox="1"/>
              <p:nvPr/>
            </p:nvSpPr>
            <p:spPr>
              <a:xfrm>
                <a:off x="76200" y="28575"/>
                <a:ext cx="660400" cy="708025"/>
              </a:xfrm>
              <a:prstGeom prst="rect">
                <a:avLst/>
              </a:prstGeom>
              <a:noFill/>
              <a:ln>
                <a:noFill/>
              </a:ln>
            </p:spPr>
            <p:txBody>
              <a:bodyPr spcFirstLastPara="1" wrap="square" lIns="12950" tIns="12950" rIns="12950" bIns="129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3" name="Google Shape;313;p17"/>
            <p:cNvGrpSpPr/>
            <p:nvPr/>
          </p:nvGrpSpPr>
          <p:grpSpPr>
            <a:xfrm rot="9220010">
              <a:off x="486052" y="309304"/>
              <a:ext cx="152229" cy="206270"/>
              <a:chOff x="0" y="-47625"/>
              <a:chExt cx="635000" cy="860425"/>
            </a:xfrm>
          </p:grpSpPr>
          <p:sp>
            <p:nvSpPr>
              <p:cNvPr id="314" name="Google Shape;314;p17"/>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09E52"/>
              </a:solidFill>
              <a:ln>
                <a:noFill/>
              </a:ln>
            </p:spPr>
          </p:sp>
          <p:sp>
            <p:nvSpPr>
              <p:cNvPr id="315" name="Google Shape;315;p17"/>
              <p:cNvSpPr txBox="1"/>
              <p:nvPr/>
            </p:nvSpPr>
            <p:spPr>
              <a:xfrm>
                <a:off x="0" y="-47625"/>
                <a:ext cx="635000" cy="746125"/>
              </a:xfrm>
              <a:prstGeom prst="rect">
                <a:avLst/>
              </a:prstGeom>
              <a:noFill/>
              <a:ln>
                <a:noFill/>
              </a:ln>
            </p:spPr>
            <p:txBody>
              <a:bodyPr spcFirstLastPara="1" wrap="square" lIns="12950" tIns="12950" rIns="12950" bIns="129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16" name="Google Shape;316;p17"/>
          <p:cNvSpPr txBox="1"/>
          <p:nvPr/>
        </p:nvSpPr>
        <p:spPr>
          <a:xfrm>
            <a:off x="12505650" y="3429000"/>
            <a:ext cx="6013800" cy="554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a:solidFill>
                  <a:srgbClr val="6AF7C5"/>
                </a:solidFill>
              </a:rPr>
              <a:t>Manipulating The Stack</a:t>
            </a:r>
            <a:endParaRPr sz="1500" b="1">
              <a:solidFill>
                <a:srgbClr val="6AF7C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320"/>
        <p:cNvGrpSpPr/>
        <p:nvPr/>
      </p:nvGrpSpPr>
      <p:grpSpPr>
        <a:xfrm>
          <a:off x="0" y="0"/>
          <a:ext cx="0" cy="0"/>
          <a:chOff x="0" y="0"/>
          <a:chExt cx="0" cy="0"/>
        </a:xfrm>
      </p:grpSpPr>
      <p:sp>
        <p:nvSpPr>
          <p:cNvPr id="321" name="Google Shape;321;p18"/>
          <p:cNvSpPr/>
          <p:nvPr/>
        </p:nvSpPr>
        <p:spPr>
          <a:xfrm rot="-3280742">
            <a:off x="-6757764" y="-265829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322" name="Google Shape;322;p18"/>
          <p:cNvSpPr/>
          <p:nvPr/>
        </p:nvSpPr>
        <p:spPr>
          <a:xfrm rot="7600168">
            <a:off x="10435593" y="3155138"/>
            <a:ext cx="14364618" cy="9372913"/>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323" name="Google Shape;323;p18"/>
          <p:cNvGrpSpPr/>
          <p:nvPr/>
        </p:nvGrpSpPr>
        <p:grpSpPr>
          <a:xfrm>
            <a:off x="3684195" y="4690625"/>
            <a:ext cx="11710621" cy="11710621"/>
            <a:chOff x="0" y="0"/>
            <a:chExt cx="15614161" cy="15614161"/>
          </a:xfrm>
        </p:grpSpPr>
        <p:grpSp>
          <p:nvGrpSpPr>
            <p:cNvPr id="324" name="Google Shape;324;p18"/>
            <p:cNvGrpSpPr/>
            <p:nvPr/>
          </p:nvGrpSpPr>
          <p:grpSpPr>
            <a:xfrm>
              <a:off x="0" y="0"/>
              <a:ext cx="15614161" cy="15614161"/>
              <a:chOff x="0" y="0"/>
              <a:chExt cx="812800" cy="812800"/>
            </a:xfrm>
          </p:grpSpPr>
          <p:sp>
            <p:nvSpPr>
              <p:cNvPr id="325" name="Google Shape;3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18"/>
            <p:cNvGrpSpPr/>
            <p:nvPr/>
          </p:nvGrpSpPr>
          <p:grpSpPr>
            <a:xfrm>
              <a:off x="1515496" y="1515496"/>
              <a:ext cx="12583170" cy="12583170"/>
              <a:chOff x="0" y="0"/>
              <a:chExt cx="812800" cy="812800"/>
            </a:xfrm>
          </p:grpSpPr>
          <p:sp>
            <p:nvSpPr>
              <p:cNvPr id="328" name="Google Shape;3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0" name="Google Shape;330;p18"/>
            <p:cNvGrpSpPr/>
            <p:nvPr/>
          </p:nvGrpSpPr>
          <p:grpSpPr>
            <a:xfrm>
              <a:off x="2618000" y="2618000"/>
              <a:ext cx="10378162" cy="10378162"/>
              <a:chOff x="0" y="0"/>
              <a:chExt cx="812800" cy="812800"/>
            </a:xfrm>
          </p:grpSpPr>
          <p:sp>
            <p:nvSpPr>
              <p:cNvPr id="331" name="Google Shape;3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18"/>
            <p:cNvGrpSpPr/>
            <p:nvPr/>
          </p:nvGrpSpPr>
          <p:grpSpPr>
            <a:xfrm>
              <a:off x="3529944" y="3529944"/>
              <a:ext cx="8554273" cy="8554273"/>
              <a:chOff x="0" y="0"/>
              <a:chExt cx="812800" cy="812800"/>
            </a:xfrm>
          </p:grpSpPr>
          <p:sp>
            <p:nvSpPr>
              <p:cNvPr id="334" name="Google Shape;33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18"/>
            <p:cNvGrpSpPr/>
            <p:nvPr/>
          </p:nvGrpSpPr>
          <p:grpSpPr>
            <a:xfrm>
              <a:off x="4530365" y="4530365"/>
              <a:ext cx="6553432" cy="6553432"/>
              <a:chOff x="0" y="0"/>
              <a:chExt cx="812800" cy="812800"/>
            </a:xfrm>
          </p:grpSpPr>
          <p:sp>
            <p:nvSpPr>
              <p:cNvPr id="337" name="Google Shape;33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39" name="Google Shape;339;p18"/>
          <p:cNvSpPr/>
          <p:nvPr/>
        </p:nvSpPr>
        <p:spPr>
          <a:xfrm>
            <a:off x="8288677" y="5404821"/>
            <a:ext cx="1635125" cy="163511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729642" y="7078249"/>
            <a:ext cx="666750" cy="66674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9F3C2"/>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6987880" y="3200430"/>
            <a:ext cx="1635125" cy="163511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9569673" y="3197318"/>
            <a:ext cx="1635125" cy="163511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464949" y="6631793"/>
            <a:ext cx="666750" cy="66674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35391"/>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8750771" y="2559075"/>
            <a:ext cx="539750" cy="41274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9F3C2"/>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8636919" y="5754894"/>
            <a:ext cx="934982" cy="934982"/>
          </a:xfrm>
          <a:custGeom>
            <a:avLst/>
            <a:gdLst/>
            <a:ahLst/>
            <a:cxnLst/>
            <a:rect l="l" t="t" r="r" b="b"/>
            <a:pathLst>
              <a:path w="934982" h="934982" extrusionOk="0">
                <a:moveTo>
                  <a:pt x="0" y="0"/>
                </a:moveTo>
                <a:lnTo>
                  <a:pt x="934982" y="0"/>
                </a:lnTo>
                <a:lnTo>
                  <a:pt x="934982" y="934983"/>
                </a:lnTo>
                <a:lnTo>
                  <a:pt x="0" y="934983"/>
                </a:lnTo>
                <a:lnTo>
                  <a:pt x="0" y="0"/>
                </a:lnTo>
                <a:close/>
              </a:path>
            </a:pathLst>
          </a:custGeom>
          <a:blipFill rotWithShape="1">
            <a:blip r:embed="rId4">
              <a:alphaModFix/>
            </a:blip>
            <a:stretch>
              <a:fillRect/>
            </a:stretch>
          </a:blipFill>
          <a:ln>
            <a:noFill/>
          </a:ln>
        </p:spPr>
      </p:sp>
      <p:sp>
        <p:nvSpPr>
          <p:cNvPr id="346" name="Google Shape;346;p18"/>
          <p:cNvSpPr/>
          <p:nvPr/>
        </p:nvSpPr>
        <p:spPr>
          <a:xfrm>
            <a:off x="7213343" y="3425879"/>
            <a:ext cx="1184216" cy="1184216"/>
          </a:xfrm>
          <a:custGeom>
            <a:avLst/>
            <a:gdLst/>
            <a:ahLst/>
            <a:cxnLst/>
            <a:rect l="l" t="t" r="r" b="b"/>
            <a:pathLst>
              <a:path w="1184216" h="1184216" extrusionOk="0">
                <a:moveTo>
                  <a:pt x="0" y="0"/>
                </a:moveTo>
                <a:lnTo>
                  <a:pt x="1184216" y="0"/>
                </a:lnTo>
                <a:lnTo>
                  <a:pt x="1184216" y="1184216"/>
                </a:lnTo>
                <a:lnTo>
                  <a:pt x="0" y="1184216"/>
                </a:lnTo>
                <a:lnTo>
                  <a:pt x="0" y="0"/>
                </a:lnTo>
                <a:close/>
              </a:path>
            </a:pathLst>
          </a:custGeom>
          <a:blipFill rotWithShape="1">
            <a:blip r:embed="rId5">
              <a:alphaModFix/>
            </a:blip>
            <a:stretch>
              <a:fillRect/>
            </a:stretch>
          </a:blipFill>
          <a:ln>
            <a:noFill/>
          </a:ln>
        </p:spPr>
      </p:sp>
      <p:sp>
        <p:nvSpPr>
          <p:cNvPr id="347" name="Google Shape;347;p18"/>
          <p:cNvSpPr/>
          <p:nvPr/>
        </p:nvSpPr>
        <p:spPr>
          <a:xfrm>
            <a:off x="9840913" y="3468545"/>
            <a:ext cx="1092643" cy="1092643"/>
          </a:xfrm>
          <a:custGeom>
            <a:avLst/>
            <a:gdLst/>
            <a:ahLst/>
            <a:cxnLst/>
            <a:rect l="l" t="t" r="r" b="b"/>
            <a:pathLst>
              <a:path w="1092643" h="1092643" extrusionOk="0">
                <a:moveTo>
                  <a:pt x="0" y="0"/>
                </a:moveTo>
                <a:lnTo>
                  <a:pt x="1092643" y="0"/>
                </a:lnTo>
                <a:lnTo>
                  <a:pt x="1092643" y="1092643"/>
                </a:lnTo>
                <a:lnTo>
                  <a:pt x="0" y="1092643"/>
                </a:lnTo>
                <a:lnTo>
                  <a:pt x="0" y="0"/>
                </a:lnTo>
                <a:close/>
              </a:path>
            </a:pathLst>
          </a:custGeom>
          <a:blipFill rotWithShape="1">
            <a:blip r:embed="rId6">
              <a:alphaModFix/>
            </a:blip>
            <a:stretch>
              <a:fillRect/>
            </a:stretch>
          </a:blipFill>
          <a:ln>
            <a:noFill/>
          </a:ln>
        </p:spPr>
      </p:sp>
      <p:sp>
        <p:nvSpPr>
          <p:cNvPr id="348" name="Google Shape;348;p18"/>
          <p:cNvSpPr txBox="1"/>
          <p:nvPr/>
        </p:nvSpPr>
        <p:spPr>
          <a:xfrm>
            <a:off x="782062" y="1038225"/>
            <a:ext cx="16477200" cy="1354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a:solidFill>
                  <a:srgbClr val="FFFFFF"/>
                </a:solidFill>
                <a:latin typeface="Montserrat SemiBold"/>
                <a:ea typeface="Montserrat SemiBold"/>
                <a:cs typeface="Montserrat SemiBold"/>
                <a:sym typeface="Montserrat SemiBold"/>
              </a:rPr>
              <a:t>Examples of Exploitation</a:t>
            </a:r>
            <a:endParaRPr/>
          </a:p>
        </p:txBody>
      </p:sp>
      <p:grpSp>
        <p:nvGrpSpPr>
          <p:cNvPr id="349" name="Google Shape;349;p18"/>
          <p:cNvGrpSpPr/>
          <p:nvPr/>
        </p:nvGrpSpPr>
        <p:grpSpPr>
          <a:xfrm>
            <a:off x="2947675" y="7302104"/>
            <a:ext cx="12447262" cy="1568467"/>
            <a:chOff x="9584231" y="825350"/>
            <a:chExt cx="6643500" cy="1187064"/>
          </a:xfrm>
        </p:grpSpPr>
        <p:sp>
          <p:nvSpPr>
            <p:cNvPr id="350" name="Google Shape;350;p18"/>
            <p:cNvSpPr txBox="1"/>
            <p:nvPr/>
          </p:nvSpPr>
          <p:spPr>
            <a:xfrm>
              <a:off x="9584233" y="825350"/>
              <a:ext cx="6501600" cy="384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300" b="1">
                  <a:solidFill>
                    <a:srgbClr val="FFFFFF"/>
                  </a:solidFill>
                  <a:latin typeface="Open Sans"/>
                  <a:ea typeface="Open Sans"/>
                  <a:cs typeface="Open Sans"/>
                  <a:sym typeface="Open Sans"/>
                </a:rPr>
                <a:t>SQL Injection Attack</a:t>
              </a:r>
              <a:endParaRPr sz="3300" b="1">
                <a:latin typeface="Open Sans"/>
                <a:ea typeface="Open Sans"/>
                <a:cs typeface="Open Sans"/>
                <a:sym typeface="Open Sans"/>
              </a:endParaRPr>
            </a:p>
          </p:txBody>
        </p:sp>
        <p:sp>
          <p:nvSpPr>
            <p:cNvPr id="351" name="Google Shape;351;p18"/>
            <p:cNvSpPr txBox="1"/>
            <p:nvPr/>
          </p:nvSpPr>
          <p:spPr>
            <a:xfrm>
              <a:off x="9584231" y="1311014"/>
              <a:ext cx="6643500" cy="7014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500">
                  <a:solidFill>
                    <a:schemeClr val="lt1"/>
                  </a:solidFill>
                  <a:latin typeface="Roboto"/>
                  <a:ea typeface="Roboto"/>
                  <a:cs typeface="Roboto"/>
                  <a:sym typeface="Roboto"/>
                </a:rPr>
                <a:t>. </a:t>
              </a:r>
              <a:r>
                <a:rPr lang="en-US" sz="2800">
                  <a:solidFill>
                    <a:schemeClr val="lt1"/>
                  </a:solidFill>
                  <a:latin typeface="Roboto"/>
                  <a:ea typeface="Roboto"/>
                  <a:cs typeface="Roboto"/>
                  <a:sym typeface="Roboto"/>
                </a:rPr>
                <a:t>An attacker can then inject SQL commands, altering the intended database queries and gaining unauthorized access to sensitive information.</a:t>
              </a:r>
              <a:endParaRPr sz="2800">
                <a:solidFill>
                  <a:schemeClr val="lt1"/>
                </a:solidFill>
              </a:endParaRPr>
            </a:p>
          </p:txBody>
        </p:sp>
      </p:grpSp>
      <p:grpSp>
        <p:nvGrpSpPr>
          <p:cNvPr id="352" name="Google Shape;352;p18"/>
          <p:cNvGrpSpPr/>
          <p:nvPr/>
        </p:nvGrpSpPr>
        <p:grpSpPr>
          <a:xfrm>
            <a:off x="210550" y="3508976"/>
            <a:ext cx="6348909" cy="3924399"/>
            <a:chOff x="-2312761" y="-273083"/>
            <a:chExt cx="8465211" cy="5232531"/>
          </a:xfrm>
        </p:grpSpPr>
        <p:sp>
          <p:nvSpPr>
            <p:cNvPr id="353" name="Google Shape;353;p18"/>
            <p:cNvSpPr txBox="1"/>
            <p:nvPr/>
          </p:nvSpPr>
          <p:spPr>
            <a:xfrm>
              <a:off x="-349150" y="-273083"/>
              <a:ext cx="6501600" cy="67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300" b="1">
                  <a:solidFill>
                    <a:srgbClr val="FFFFFF"/>
                  </a:solidFill>
                  <a:latin typeface="Open Sans"/>
                  <a:ea typeface="Open Sans"/>
                  <a:cs typeface="Open Sans"/>
                  <a:sym typeface="Open Sans"/>
                </a:rPr>
                <a:t>Password  Field</a:t>
              </a:r>
              <a:endParaRPr sz="3300" b="1">
                <a:latin typeface="Open Sans"/>
                <a:ea typeface="Open Sans"/>
                <a:cs typeface="Open Sans"/>
                <a:sym typeface="Open Sans"/>
              </a:endParaRPr>
            </a:p>
          </p:txBody>
        </p:sp>
        <p:sp>
          <p:nvSpPr>
            <p:cNvPr id="354" name="Google Shape;354;p18"/>
            <p:cNvSpPr txBox="1"/>
            <p:nvPr/>
          </p:nvSpPr>
          <p:spPr>
            <a:xfrm>
              <a:off x="-2312761" y="419848"/>
              <a:ext cx="8465100" cy="4539600"/>
            </a:xfrm>
            <a:prstGeom prst="rect">
              <a:avLst/>
            </a:prstGeom>
            <a:noFill/>
            <a:ln>
              <a:noFill/>
            </a:ln>
          </p:spPr>
          <p:txBody>
            <a:bodyPr spcFirstLastPara="1" wrap="square" lIns="0" tIns="0" rIns="0" bIns="0" anchor="t" anchorCtr="0">
              <a:spAutoFit/>
            </a:bodyPr>
            <a:lstStyle/>
            <a:p>
              <a:pPr marL="0" marR="0" lvl="0" indent="0" algn="r" rtl="0">
                <a:lnSpc>
                  <a:spcPct val="115000"/>
                </a:lnSpc>
                <a:spcBef>
                  <a:spcPts val="0"/>
                </a:spcBef>
                <a:spcAft>
                  <a:spcPts val="0"/>
                </a:spcAft>
                <a:buNone/>
              </a:pPr>
              <a:r>
                <a:rPr lang="en-US" sz="2800">
                  <a:solidFill>
                    <a:schemeClr val="lt1"/>
                  </a:solidFill>
                  <a:latin typeface="Roboto"/>
                  <a:ea typeface="Roboto"/>
                  <a:cs typeface="Roboto"/>
                  <a:sym typeface="Roboto"/>
                </a:rPr>
                <a:t>Imagine a login system where an attacker inputs a ridiculously long password. If the program doesn't check the input length, it might overflow the stack, allowing the attacker to alter the program's behavior and gain unauthorized access</a:t>
              </a:r>
              <a:r>
                <a:rPr lang="en-US" sz="2800">
                  <a:solidFill>
                    <a:srgbClr val="374151"/>
                  </a:solidFill>
                  <a:latin typeface="Roboto"/>
                  <a:ea typeface="Roboto"/>
                  <a:cs typeface="Roboto"/>
                  <a:sym typeface="Roboto"/>
                </a:rPr>
                <a:t>.</a:t>
              </a:r>
              <a:endParaRPr sz="2800"/>
            </a:p>
          </p:txBody>
        </p:sp>
      </p:grpSp>
      <p:grpSp>
        <p:nvGrpSpPr>
          <p:cNvPr id="355" name="Google Shape;355;p18"/>
          <p:cNvGrpSpPr/>
          <p:nvPr/>
        </p:nvGrpSpPr>
        <p:grpSpPr>
          <a:xfrm>
            <a:off x="11653025" y="3508975"/>
            <a:ext cx="6088961" cy="3912748"/>
            <a:chOff x="-973508" y="-273085"/>
            <a:chExt cx="8118615" cy="5217000"/>
          </a:xfrm>
        </p:grpSpPr>
        <p:sp>
          <p:nvSpPr>
            <p:cNvPr id="356" name="Google Shape;356;p18"/>
            <p:cNvSpPr txBox="1"/>
            <p:nvPr/>
          </p:nvSpPr>
          <p:spPr>
            <a:xfrm>
              <a:off x="-973493" y="-273085"/>
              <a:ext cx="8118600" cy="67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00" b="1">
                  <a:solidFill>
                    <a:srgbClr val="FFFFFF"/>
                  </a:solidFill>
                  <a:latin typeface="Open Sans"/>
                  <a:ea typeface="Open Sans"/>
                  <a:cs typeface="Open Sans"/>
                  <a:sym typeface="Open Sans"/>
                </a:rPr>
                <a:t>Web-Server Vulnerability</a:t>
              </a:r>
              <a:endParaRPr sz="3300" b="1">
                <a:latin typeface="Open Sans"/>
                <a:ea typeface="Open Sans"/>
                <a:cs typeface="Open Sans"/>
                <a:sym typeface="Open Sans"/>
              </a:endParaRPr>
            </a:p>
          </p:txBody>
        </p:sp>
        <p:sp>
          <p:nvSpPr>
            <p:cNvPr id="357" name="Google Shape;357;p18"/>
            <p:cNvSpPr txBox="1"/>
            <p:nvPr/>
          </p:nvSpPr>
          <p:spPr>
            <a:xfrm>
              <a:off x="-973508" y="404315"/>
              <a:ext cx="8118600" cy="453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a:solidFill>
                    <a:schemeClr val="lt1"/>
                  </a:solidFill>
                  <a:latin typeface="Roboto"/>
                  <a:ea typeface="Roboto"/>
                  <a:cs typeface="Roboto"/>
                  <a:sym typeface="Roboto"/>
                </a:rPr>
                <a:t>In web servers, input from users is a potential entry point. If an attacker sends data that overflows the stack, they might be able to inject code that manipulates the server's behavior, potentially leading to data breaches or service disruptions.</a:t>
              </a:r>
              <a:endParaRPr sz="2800">
                <a:solidFill>
                  <a:schemeClr val="lt1"/>
                </a:solidFill>
              </a:endParaRPr>
            </a:p>
          </p:txBody>
        </p:sp>
      </p:grpSp>
      <p:grpSp>
        <p:nvGrpSpPr>
          <p:cNvPr id="358" name="Google Shape;358;p18"/>
          <p:cNvGrpSpPr/>
          <p:nvPr/>
        </p:nvGrpSpPr>
        <p:grpSpPr>
          <a:xfrm>
            <a:off x="464943" y="2392723"/>
            <a:ext cx="1441919" cy="1458865"/>
            <a:chOff x="0" y="-99633"/>
            <a:chExt cx="1922558" cy="1945153"/>
          </a:xfrm>
        </p:grpSpPr>
        <p:grpSp>
          <p:nvGrpSpPr>
            <p:cNvPr id="359" name="Google Shape;359;p18"/>
            <p:cNvGrpSpPr/>
            <p:nvPr/>
          </p:nvGrpSpPr>
          <p:grpSpPr>
            <a:xfrm>
              <a:off x="0" y="-99633"/>
              <a:ext cx="1700411" cy="1560924"/>
              <a:chOff x="0" y="-47625"/>
              <a:chExt cx="812800" cy="746125"/>
            </a:xfrm>
          </p:grpSpPr>
          <p:sp>
            <p:nvSpPr>
              <p:cNvPr id="360" name="Google Shape;360;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361" name="Google Shape;361;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8"/>
            <p:cNvGrpSpPr/>
            <p:nvPr/>
          </p:nvGrpSpPr>
          <p:grpSpPr>
            <a:xfrm>
              <a:off x="231002" y="292724"/>
              <a:ext cx="1691556" cy="1552796"/>
              <a:chOff x="0" y="-47625"/>
              <a:chExt cx="812800" cy="746125"/>
            </a:xfrm>
          </p:grpSpPr>
          <p:sp>
            <p:nvSpPr>
              <p:cNvPr id="363" name="Google Shape;363;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364" name="Google Shape;364;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65" name="Google Shape;365;p18"/>
          <p:cNvGrpSpPr/>
          <p:nvPr/>
        </p:nvGrpSpPr>
        <p:grpSpPr>
          <a:xfrm>
            <a:off x="15956694" y="839409"/>
            <a:ext cx="847888" cy="856040"/>
            <a:chOff x="0" y="-60012"/>
            <a:chExt cx="1130517" cy="1141387"/>
          </a:xfrm>
        </p:grpSpPr>
        <p:grpSp>
          <p:nvGrpSpPr>
            <p:cNvPr id="366" name="Google Shape;366;p18"/>
            <p:cNvGrpSpPr/>
            <p:nvPr/>
          </p:nvGrpSpPr>
          <p:grpSpPr>
            <a:xfrm>
              <a:off x="132250" y="164998"/>
              <a:ext cx="998267" cy="916377"/>
              <a:chOff x="0" y="-47625"/>
              <a:chExt cx="812800" cy="746125"/>
            </a:xfrm>
          </p:grpSpPr>
          <p:sp>
            <p:nvSpPr>
              <p:cNvPr id="367" name="Google Shape;367;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368" name="Google Shape;368;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18"/>
            <p:cNvGrpSpPr/>
            <p:nvPr/>
          </p:nvGrpSpPr>
          <p:grpSpPr>
            <a:xfrm>
              <a:off x="0" y="-60012"/>
              <a:ext cx="1024208" cy="940191"/>
              <a:chOff x="0" y="-47625"/>
              <a:chExt cx="812800" cy="746125"/>
            </a:xfrm>
          </p:grpSpPr>
          <p:sp>
            <p:nvSpPr>
              <p:cNvPr id="370" name="Google Shape;370;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371" name="Google Shape;371;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375"/>
        <p:cNvGrpSpPr/>
        <p:nvPr/>
      </p:nvGrpSpPr>
      <p:grpSpPr>
        <a:xfrm>
          <a:off x="0" y="0"/>
          <a:ext cx="0" cy="0"/>
          <a:chOff x="0" y="0"/>
          <a:chExt cx="0" cy="0"/>
        </a:xfrm>
      </p:grpSpPr>
      <p:grpSp>
        <p:nvGrpSpPr>
          <p:cNvPr id="376" name="Google Shape;376;p19"/>
          <p:cNvGrpSpPr/>
          <p:nvPr/>
        </p:nvGrpSpPr>
        <p:grpSpPr>
          <a:xfrm>
            <a:off x="7157034" y="-683750"/>
            <a:ext cx="7993047" cy="7993047"/>
            <a:chOff x="0" y="0"/>
            <a:chExt cx="10657396" cy="10657396"/>
          </a:xfrm>
        </p:grpSpPr>
        <p:grpSp>
          <p:nvGrpSpPr>
            <p:cNvPr id="377" name="Google Shape;377;p19"/>
            <p:cNvGrpSpPr/>
            <p:nvPr/>
          </p:nvGrpSpPr>
          <p:grpSpPr>
            <a:xfrm>
              <a:off x="0" y="0"/>
              <a:ext cx="10657396" cy="10657396"/>
              <a:chOff x="0" y="0"/>
              <a:chExt cx="812800" cy="812800"/>
            </a:xfrm>
          </p:grpSpPr>
          <p:sp>
            <p:nvSpPr>
              <p:cNvPr id="378" name="Google Shape;37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19"/>
            <p:cNvGrpSpPr/>
            <p:nvPr/>
          </p:nvGrpSpPr>
          <p:grpSpPr>
            <a:xfrm>
              <a:off x="1034397" y="1034397"/>
              <a:ext cx="8588602" cy="8588602"/>
              <a:chOff x="0" y="0"/>
              <a:chExt cx="812800" cy="812800"/>
            </a:xfrm>
          </p:grpSpPr>
          <p:sp>
            <p:nvSpPr>
              <p:cNvPr id="381" name="Google Shape;38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19"/>
            <p:cNvGrpSpPr/>
            <p:nvPr/>
          </p:nvGrpSpPr>
          <p:grpSpPr>
            <a:xfrm>
              <a:off x="1786907" y="1786907"/>
              <a:ext cx="7083581" cy="7083581"/>
              <a:chOff x="0" y="0"/>
              <a:chExt cx="812800" cy="812800"/>
            </a:xfrm>
          </p:grpSpPr>
          <p:sp>
            <p:nvSpPr>
              <p:cNvPr id="384" name="Google Shape;38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6" name="Google Shape;386;p19"/>
            <p:cNvGrpSpPr/>
            <p:nvPr/>
          </p:nvGrpSpPr>
          <p:grpSpPr>
            <a:xfrm>
              <a:off x="2409352" y="2409352"/>
              <a:ext cx="5838691" cy="5838691"/>
              <a:chOff x="0" y="0"/>
              <a:chExt cx="812800" cy="812800"/>
            </a:xfrm>
          </p:grpSpPr>
          <p:sp>
            <p:nvSpPr>
              <p:cNvPr id="387" name="Google Shape;38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9" name="Google Shape;389;p19"/>
            <p:cNvGrpSpPr/>
            <p:nvPr/>
          </p:nvGrpSpPr>
          <p:grpSpPr>
            <a:xfrm>
              <a:off x="3092186" y="3092186"/>
              <a:ext cx="4473024" cy="4473024"/>
              <a:chOff x="0" y="0"/>
              <a:chExt cx="812800" cy="812800"/>
            </a:xfrm>
          </p:grpSpPr>
          <p:sp>
            <p:nvSpPr>
              <p:cNvPr id="390" name="Google Shape;39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92" name="Google Shape;392;p19"/>
          <p:cNvSpPr txBox="1"/>
          <p:nvPr/>
        </p:nvSpPr>
        <p:spPr>
          <a:xfrm>
            <a:off x="50" y="277350"/>
            <a:ext cx="18288000" cy="1354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b="1">
                <a:solidFill>
                  <a:srgbClr val="FFFFFF"/>
                </a:solidFill>
                <a:latin typeface="Montserrat"/>
                <a:ea typeface="Montserrat"/>
                <a:cs typeface="Montserrat"/>
                <a:sym typeface="Montserrat"/>
              </a:rPr>
              <a:t>Demonstration</a:t>
            </a:r>
            <a:endParaRPr sz="1200"/>
          </a:p>
        </p:txBody>
      </p:sp>
      <p:sp>
        <p:nvSpPr>
          <p:cNvPr id="393" name="Google Shape;393;p19"/>
          <p:cNvSpPr txBox="1"/>
          <p:nvPr/>
        </p:nvSpPr>
        <p:spPr>
          <a:xfrm>
            <a:off x="10510296" y="3180888"/>
            <a:ext cx="5320800" cy="3925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400">
                <a:solidFill>
                  <a:srgbClr val="FFFFFF"/>
                </a:solidFill>
                <a:latin typeface="Times New Roman"/>
                <a:ea typeface="Times New Roman"/>
                <a:cs typeface="Times New Roman"/>
                <a:sym typeface="Times New Roman"/>
              </a:rPr>
              <a:t>Demonstrating a stack based buffer overflow attack, by calling a function in a C program, which wasn’t explicitly called within the program.</a:t>
            </a:r>
            <a:endParaRPr sz="1600">
              <a:latin typeface="Times New Roman"/>
              <a:ea typeface="Times New Roman"/>
              <a:cs typeface="Times New Roman"/>
              <a:sym typeface="Times New Roman"/>
            </a:endParaRPr>
          </a:p>
        </p:txBody>
      </p:sp>
      <p:sp>
        <p:nvSpPr>
          <p:cNvPr id="394" name="Google Shape;394;p19"/>
          <p:cNvSpPr/>
          <p:nvPr/>
        </p:nvSpPr>
        <p:spPr>
          <a:xfrm rot="-8100000">
            <a:off x="-6811884" y="756140"/>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grpSp>
        <p:nvGrpSpPr>
          <p:cNvPr id="395" name="Google Shape;395;p19"/>
          <p:cNvGrpSpPr/>
          <p:nvPr/>
        </p:nvGrpSpPr>
        <p:grpSpPr>
          <a:xfrm>
            <a:off x="1121275" y="-379165"/>
            <a:ext cx="3086120" cy="6469975"/>
            <a:chOff x="0" y="-47625"/>
            <a:chExt cx="812800" cy="1704015"/>
          </a:xfrm>
        </p:grpSpPr>
        <p:sp>
          <p:nvSpPr>
            <p:cNvPr id="396" name="Google Shape;396;p19"/>
            <p:cNvSpPr/>
            <p:nvPr/>
          </p:nvSpPr>
          <p:spPr>
            <a:xfrm>
              <a:off x="0" y="0"/>
              <a:ext cx="812800" cy="1656390"/>
            </a:xfrm>
            <a:custGeom>
              <a:avLst/>
              <a:gdLst/>
              <a:ahLst/>
              <a:cxnLst/>
              <a:rect l="l" t="t" r="r" b="b"/>
              <a:pathLst>
                <a:path w="812800" h="1656390" extrusionOk="0">
                  <a:moveTo>
                    <a:pt x="0" y="0"/>
                  </a:moveTo>
                  <a:lnTo>
                    <a:pt x="812800" y="0"/>
                  </a:lnTo>
                  <a:lnTo>
                    <a:pt x="812800" y="1656390"/>
                  </a:lnTo>
                  <a:lnTo>
                    <a:pt x="0" y="1656390"/>
                  </a:lnTo>
                  <a:close/>
                </a:path>
              </a:pathLst>
            </a:custGeom>
            <a:solidFill>
              <a:srgbClr val="F35391"/>
            </a:solidFill>
            <a:ln>
              <a:noFill/>
            </a:ln>
          </p:spPr>
        </p:sp>
        <p:sp>
          <p:nvSpPr>
            <p:cNvPr id="397" name="Google Shape;397;p19"/>
            <p:cNvSpPr txBox="1"/>
            <p:nvPr/>
          </p:nvSpPr>
          <p:spPr>
            <a:xfrm>
              <a:off x="0" y="-47625"/>
              <a:ext cx="812800" cy="170401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8" name="Google Shape;398;p19"/>
          <p:cNvSpPr/>
          <p:nvPr/>
        </p:nvSpPr>
        <p:spPr>
          <a:xfrm>
            <a:off x="4346270" y="4874196"/>
            <a:ext cx="4925282" cy="7421350"/>
          </a:xfrm>
          <a:custGeom>
            <a:avLst/>
            <a:gdLst/>
            <a:ahLst/>
            <a:cxnLst/>
            <a:rect l="l" t="t" r="r" b="b"/>
            <a:pathLst>
              <a:path w="4925282" h="7421350" extrusionOk="0">
                <a:moveTo>
                  <a:pt x="0" y="0"/>
                </a:moveTo>
                <a:lnTo>
                  <a:pt x="4925282" y="0"/>
                </a:lnTo>
                <a:lnTo>
                  <a:pt x="4925282" y="7421350"/>
                </a:lnTo>
                <a:lnTo>
                  <a:pt x="0" y="7421350"/>
                </a:lnTo>
                <a:lnTo>
                  <a:pt x="0" y="0"/>
                </a:lnTo>
                <a:close/>
              </a:path>
            </a:pathLst>
          </a:custGeom>
          <a:blipFill rotWithShape="1">
            <a:blip r:embed="rId4">
              <a:alphaModFix/>
            </a:blip>
            <a:stretch>
              <a:fillRect l="-14916" r="-136207"/>
            </a:stretch>
          </a:blipFill>
          <a:ln>
            <a:noFill/>
          </a:ln>
        </p:spPr>
      </p:sp>
      <p:sp>
        <p:nvSpPr>
          <p:cNvPr id="399" name="Google Shape;399;p19"/>
          <p:cNvSpPr/>
          <p:nvPr/>
        </p:nvSpPr>
        <p:spPr>
          <a:xfrm rot="7599151">
            <a:off x="11139409" y="5503211"/>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grpSp>
        <p:nvGrpSpPr>
          <p:cNvPr id="400" name="Google Shape;400;p19"/>
          <p:cNvGrpSpPr/>
          <p:nvPr/>
        </p:nvGrpSpPr>
        <p:grpSpPr>
          <a:xfrm>
            <a:off x="15270161" y="1191375"/>
            <a:ext cx="1875026" cy="1989564"/>
            <a:chOff x="0" y="-122432"/>
            <a:chExt cx="2500034" cy="2652752"/>
          </a:xfrm>
        </p:grpSpPr>
        <p:grpSp>
          <p:nvGrpSpPr>
            <p:cNvPr id="401" name="Google Shape;401;p19"/>
            <p:cNvGrpSpPr/>
            <p:nvPr/>
          </p:nvGrpSpPr>
          <p:grpSpPr>
            <a:xfrm>
              <a:off x="487115" y="682524"/>
              <a:ext cx="2012919" cy="1847796"/>
              <a:chOff x="0" y="-47625"/>
              <a:chExt cx="812800" cy="746125"/>
            </a:xfrm>
          </p:grpSpPr>
          <p:sp>
            <p:nvSpPr>
              <p:cNvPr id="402" name="Google Shape;402;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03" name="Google Shape;403;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4" name="Google Shape;404;p19"/>
            <p:cNvGrpSpPr/>
            <p:nvPr/>
          </p:nvGrpSpPr>
          <p:grpSpPr>
            <a:xfrm>
              <a:off x="0" y="-122432"/>
              <a:ext cx="2089507" cy="1918102"/>
              <a:chOff x="0" y="-47625"/>
              <a:chExt cx="812800" cy="746125"/>
            </a:xfrm>
          </p:grpSpPr>
          <p:sp>
            <p:nvSpPr>
              <p:cNvPr id="405" name="Google Shape;405;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06" name="Google Shape;406;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9"/>
          <p:cNvGrpSpPr/>
          <p:nvPr/>
        </p:nvGrpSpPr>
        <p:grpSpPr>
          <a:xfrm>
            <a:off x="604756" y="8269901"/>
            <a:ext cx="847888" cy="856040"/>
            <a:chOff x="0" y="-60012"/>
            <a:chExt cx="1130517" cy="1141387"/>
          </a:xfrm>
        </p:grpSpPr>
        <p:grpSp>
          <p:nvGrpSpPr>
            <p:cNvPr id="408" name="Google Shape;408;p19"/>
            <p:cNvGrpSpPr/>
            <p:nvPr/>
          </p:nvGrpSpPr>
          <p:grpSpPr>
            <a:xfrm>
              <a:off x="132250" y="164998"/>
              <a:ext cx="998267" cy="916377"/>
              <a:chOff x="0" y="-47625"/>
              <a:chExt cx="812800" cy="746125"/>
            </a:xfrm>
          </p:grpSpPr>
          <p:sp>
            <p:nvSpPr>
              <p:cNvPr id="409" name="Google Shape;409;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10" name="Google Shape;410;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9"/>
            <p:cNvGrpSpPr/>
            <p:nvPr/>
          </p:nvGrpSpPr>
          <p:grpSpPr>
            <a:xfrm>
              <a:off x="0" y="-60012"/>
              <a:ext cx="1024208" cy="940191"/>
              <a:chOff x="0" y="-47625"/>
              <a:chExt cx="812800" cy="746125"/>
            </a:xfrm>
          </p:grpSpPr>
          <p:sp>
            <p:nvSpPr>
              <p:cNvPr id="412" name="Google Shape;412;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13" name="Google Shape;413;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14" name="Google Shape;414;p19"/>
          <p:cNvPicPr preferRelativeResize="0"/>
          <p:nvPr/>
        </p:nvPicPr>
        <p:blipFill>
          <a:blip r:embed="rId5">
            <a:alphaModFix/>
          </a:blip>
          <a:stretch>
            <a:fillRect/>
          </a:stretch>
        </p:blipFill>
        <p:spPr>
          <a:xfrm>
            <a:off x="1121275" y="1697688"/>
            <a:ext cx="8150274" cy="6117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418"/>
        <p:cNvGrpSpPr/>
        <p:nvPr/>
      </p:nvGrpSpPr>
      <p:grpSpPr>
        <a:xfrm>
          <a:off x="0" y="0"/>
          <a:ext cx="0" cy="0"/>
          <a:chOff x="0" y="0"/>
          <a:chExt cx="0" cy="0"/>
        </a:xfrm>
      </p:grpSpPr>
      <p:sp>
        <p:nvSpPr>
          <p:cNvPr id="419" name="Google Shape;419;p20"/>
          <p:cNvSpPr/>
          <p:nvPr/>
        </p:nvSpPr>
        <p:spPr>
          <a:xfrm rot="7807243">
            <a:off x="10832503" y="289855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420" name="Google Shape;420;p20"/>
          <p:cNvSpPr txBox="1"/>
          <p:nvPr/>
        </p:nvSpPr>
        <p:spPr>
          <a:xfrm rot="7574867">
            <a:off x="9137318" y="1646189"/>
            <a:ext cx="4116843" cy="2154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b="1">
              <a:latin typeface="Open Sans"/>
              <a:ea typeface="Open Sans"/>
              <a:cs typeface="Open Sans"/>
              <a:sym typeface="Open Sans"/>
            </a:endParaRPr>
          </a:p>
        </p:txBody>
      </p:sp>
      <p:sp>
        <p:nvSpPr>
          <p:cNvPr id="421" name="Google Shape;421;p20"/>
          <p:cNvSpPr txBox="1"/>
          <p:nvPr/>
        </p:nvSpPr>
        <p:spPr>
          <a:xfrm>
            <a:off x="11091375" y="1641217"/>
            <a:ext cx="4750200" cy="2397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500">
                <a:solidFill>
                  <a:srgbClr val="FFFFFF"/>
                </a:solidFill>
                <a:latin typeface="Times New Roman"/>
                <a:ea typeface="Times New Roman"/>
                <a:cs typeface="Times New Roman"/>
                <a:sym typeface="Times New Roman"/>
              </a:rPr>
              <a:t>We write a basic script in C to help us perform the an example of the stack based buffer overflow.</a:t>
            </a:r>
            <a:endParaRPr sz="2500">
              <a:latin typeface="Times New Roman"/>
              <a:ea typeface="Times New Roman"/>
              <a:cs typeface="Times New Roman"/>
              <a:sym typeface="Times New Roman"/>
            </a:endParaRPr>
          </a:p>
        </p:txBody>
      </p:sp>
      <p:sp>
        <p:nvSpPr>
          <p:cNvPr id="422" name="Google Shape;422;p20"/>
          <p:cNvSpPr txBox="1"/>
          <p:nvPr/>
        </p:nvSpPr>
        <p:spPr>
          <a:xfrm>
            <a:off x="13562089" y="1425807"/>
            <a:ext cx="41169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b="1">
              <a:latin typeface="Open Sans"/>
              <a:ea typeface="Open Sans"/>
              <a:cs typeface="Open Sans"/>
              <a:sym typeface="Open Sans"/>
            </a:endParaRPr>
          </a:p>
        </p:txBody>
      </p:sp>
      <p:sp>
        <p:nvSpPr>
          <p:cNvPr id="423" name="Google Shape;423;p20"/>
          <p:cNvSpPr txBox="1"/>
          <p:nvPr/>
        </p:nvSpPr>
        <p:spPr>
          <a:xfrm>
            <a:off x="13562089" y="2184336"/>
            <a:ext cx="32775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a:p>
        </p:txBody>
      </p:sp>
      <p:sp>
        <p:nvSpPr>
          <p:cNvPr id="424" name="Google Shape;424;p20"/>
          <p:cNvSpPr/>
          <p:nvPr/>
        </p:nvSpPr>
        <p:spPr>
          <a:xfrm rot="-3278844">
            <a:off x="-7178676" y="-498888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425" name="Google Shape;425;p20"/>
          <p:cNvSpPr txBox="1"/>
          <p:nvPr/>
        </p:nvSpPr>
        <p:spPr>
          <a:xfrm>
            <a:off x="1028700" y="1056801"/>
            <a:ext cx="66633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26" name="Google Shape;426;p20"/>
          <p:cNvGrpSpPr/>
          <p:nvPr/>
        </p:nvGrpSpPr>
        <p:grpSpPr>
          <a:xfrm>
            <a:off x="11091375" y="4200480"/>
            <a:ext cx="1441918" cy="1458865"/>
            <a:chOff x="0" y="-99633"/>
            <a:chExt cx="1922558" cy="1945153"/>
          </a:xfrm>
        </p:grpSpPr>
        <p:grpSp>
          <p:nvGrpSpPr>
            <p:cNvPr id="427" name="Google Shape;427;p20"/>
            <p:cNvGrpSpPr/>
            <p:nvPr/>
          </p:nvGrpSpPr>
          <p:grpSpPr>
            <a:xfrm>
              <a:off x="0" y="-99633"/>
              <a:ext cx="1700411" cy="1560924"/>
              <a:chOff x="0" y="-47625"/>
              <a:chExt cx="812800" cy="746125"/>
            </a:xfrm>
          </p:grpSpPr>
          <p:sp>
            <p:nvSpPr>
              <p:cNvPr id="428" name="Google Shape;428;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29" name="Google Shape;429;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20"/>
            <p:cNvGrpSpPr/>
            <p:nvPr/>
          </p:nvGrpSpPr>
          <p:grpSpPr>
            <a:xfrm>
              <a:off x="231002" y="292724"/>
              <a:ext cx="1691556" cy="1552796"/>
              <a:chOff x="0" y="-47625"/>
              <a:chExt cx="812800" cy="746125"/>
            </a:xfrm>
          </p:grpSpPr>
          <p:sp>
            <p:nvSpPr>
              <p:cNvPr id="431" name="Google Shape;431;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32" name="Google Shape;432;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33" name="Google Shape;433;p20"/>
          <p:cNvGrpSpPr/>
          <p:nvPr/>
        </p:nvGrpSpPr>
        <p:grpSpPr>
          <a:xfrm>
            <a:off x="15991713" y="9083940"/>
            <a:ext cx="847888" cy="856040"/>
            <a:chOff x="0" y="-60012"/>
            <a:chExt cx="1130517" cy="1141387"/>
          </a:xfrm>
        </p:grpSpPr>
        <p:grpSp>
          <p:nvGrpSpPr>
            <p:cNvPr id="434" name="Google Shape;434;p20"/>
            <p:cNvGrpSpPr/>
            <p:nvPr/>
          </p:nvGrpSpPr>
          <p:grpSpPr>
            <a:xfrm>
              <a:off x="132250" y="164998"/>
              <a:ext cx="998267" cy="916377"/>
              <a:chOff x="0" y="-47625"/>
              <a:chExt cx="812800" cy="746125"/>
            </a:xfrm>
          </p:grpSpPr>
          <p:sp>
            <p:nvSpPr>
              <p:cNvPr id="435" name="Google Shape;435;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36" name="Google Shape;436;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7" name="Google Shape;437;p20"/>
            <p:cNvGrpSpPr/>
            <p:nvPr/>
          </p:nvGrpSpPr>
          <p:grpSpPr>
            <a:xfrm>
              <a:off x="0" y="-60012"/>
              <a:ext cx="1024208" cy="940191"/>
              <a:chOff x="0" y="-47625"/>
              <a:chExt cx="812800" cy="746125"/>
            </a:xfrm>
          </p:grpSpPr>
          <p:sp>
            <p:nvSpPr>
              <p:cNvPr id="438" name="Google Shape;438;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39" name="Google Shape;439;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0" name="Google Shape;440;p20"/>
          <p:cNvGrpSpPr/>
          <p:nvPr/>
        </p:nvGrpSpPr>
        <p:grpSpPr>
          <a:xfrm>
            <a:off x="8472579" y="1532775"/>
            <a:ext cx="339583" cy="359480"/>
            <a:chOff x="0" y="-47625"/>
            <a:chExt cx="812800" cy="860425"/>
          </a:xfrm>
        </p:grpSpPr>
        <p:sp>
          <p:nvSpPr>
            <p:cNvPr id="441" name="Google Shape;44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9F3C2"/>
            </a:solidFill>
            <a:ln>
              <a:noFill/>
            </a:ln>
          </p:spPr>
        </p:sp>
        <p:sp>
          <p:nvSpPr>
            <p:cNvPr id="442" name="Google Shape;44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20"/>
          <p:cNvGrpSpPr/>
          <p:nvPr/>
        </p:nvGrpSpPr>
        <p:grpSpPr>
          <a:xfrm>
            <a:off x="10035780" y="5299849"/>
            <a:ext cx="39990" cy="359486"/>
            <a:chOff x="0" y="-47625"/>
            <a:chExt cx="812800" cy="860425"/>
          </a:xfrm>
        </p:grpSpPr>
        <p:sp>
          <p:nvSpPr>
            <p:cNvPr id="444" name="Google Shape;44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9F3C2"/>
            </a:solidFill>
            <a:ln>
              <a:noFill/>
            </a:ln>
          </p:spPr>
        </p:sp>
        <p:sp>
          <p:nvSpPr>
            <p:cNvPr id="445" name="Google Shape;44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46" name="Google Shape;446;p20"/>
          <p:cNvPicPr preferRelativeResize="0"/>
          <p:nvPr/>
        </p:nvPicPr>
        <p:blipFill>
          <a:blip r:embed="rId4">
            <a:alphaModFix/>
          </a:blip>
          <a:stretch>
            <a:fillRect/>
          </a:stretch>
        </p:blipFill>
        <p:spPr>
          <a:xfrm>
            <a:off x="0" y="0"/>
            <a:ext cx="10035776" cy="1028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450"/>
        <p:cNvGrpSpPr/>
        <p:nvPr/>
      </p:nvGrpSpPr>
      <p:grpSpPr>
        <a:xfrm>
          <a:off x="0" y="0"/>
          <a:ext cx="0" cy="0"/>
          <a:chOff x="0" y="0"/>
          <a:chExt cx="0" cy="0"/>
        </a:xfrm>
      </p:grpSpPr>
      <p:sp>
        <p:nvSpPr>
          <p:cNvPr id="451" name="Google Shape;451;p21"/>
          <p:cNvSpPr/>
          <p:nvPr/>
        </p:nvSpPr>
        <p:spPr>
          <a:xfrm rot="-3280742">
            <a:off x="-6309039" y="-2553822"/>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452" name="Google Shape;452;p21"/>
          <p:cNvGrpSpPr/>
          <p:nvPr/>
        </p:nvGrpSpPr>
        <p:grpSpPr>
          <a:xfrm>
            <a:off x="10724900" y="4728781"/>
            <a:ext cx="1875026" cy="1989564"/>
            <a:chOff x="0" y="-122432"/>
            <a:chExt cx="2500034" cy="2652752"/>
          </a:xfrm>
        </p:grpSpPr>
        <p:grpSp>
          <p:nvGrpSpPr>
            <p:cNvPr id="453" name="Google Shape;453;p21"/>
            <p:cNvGrpSpPr/>
            <p:nvPr/>
          </p:nvGrpSpPr>
          <p:grpSpPr>
            <a:xfrm>
              <a:off x="487115" y="682524"/>
              <a:ext cx="2012919" cy="1847796"/>
              <a:chOff x="0" y="-47625"/>
              <a:chExt cx="812800" cy="746125"/>
            </a:xfrm>
          </p:grpSpPr>
          <p:sp>
            <p:nvSpPr>
              <p:cNvPr id="454" name="Google Shape;454;p2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55" name="Google Shape;455;p21"/>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6" name="Google Shape;456;p21"/>
            <p:cNvGrpSpPr/>
            <p:nvPr/>
          </p:nvGrpSpPr>
          <p:grpSpPr>
            <a:xfrm>
              <a:off x="0" y="-122432"/>
              <a:ext cx="2089507" cy="1918102"/>
              <a:chOff x="0" y="-47625"/>
              <a:chExt cx="812800" cy="746125"/>
            </a:xfrm>
          </p:grpSpPr>
          <p:sp>
            <p:nvSpPr>
              <p:cNvPr id="457" name="Google Shape;457;p2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58" name="Google Shape;458;p21"/>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59" name="Google Shape;459;p21"/>
          <p:cNvSpPr txBox="1"/>
          <p:nvPr/>
        </p:nvSpPr>
        <p:spPr>
          <a:xfrm>
            <a:off x="1028700" y="1019175"/>
            <a:ext cx="55626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60" name="Google Shape;460;p21"/>
          <p:cNvGrpSpPr/>
          <p:nvPr/>
        </p:nvGrpSpPr>
        <p:grpSpPr>
          <a:xfrm>
            <a:off x="1819941" y="1478468"/>
            <a:ext cx="14032454" cy="8699682"/>
            <a:chOff x="0" y="-4410450"/>
            <a:chExt cx="18709940" cy="11599576"/>
          </a:xfrm>
        </p:grpSpPr>
        <p:sp>
          <p:nvSpPr>
            <p:cNvPr id="461" name="Google Shape;461;p21"/>
            <p:cNvSpPr txBox="1"/>
            <p:nvPr/>
          </p:nvSpPr>
          <p:spPr>
            <a:xfrm>
              <a:off x="0" y="0"/>
              <a:ext cx="5160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2" name="Google Shape;462;p21"/>
            <p:cNvSpPr txBox="1"/>
            <p:nvPr/>
          </p:nvSpPr>
          <p:spPr>
            <a:xfrm>
              <a:off x="0" y="3990928"/>
              <a:ext cx="5160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3" name="Google Shape;463;p21"/>
            <p:cNvSpPr txBox="1"/>
            <p:nvPr/>
          </p:nvSpPr>
          <p:spPr>
            <a:xfrm>
              <a:off x="3669400" y="-4410450"/>
              <a:ext cx="5160900" cy="2369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99">
                  <a:solidFill>
                    <a:srgbClr val="FFFFFF"/>
                  </a:solidFill>
                  <a:latin typeface="Times New Roman"/>
                  <a:ea typeface="Times New Roman"/>
                  <a:cs typeface="Times New Roman"/>
                  <a:sym typeface="Times New Roman"/>
                </a:rPr>
                <a:t>If we run the code as normal, it looks something like this.</a:t>
              </a:r>
              <a:endParaRPr sz="3799">
                <a:latin typeface="Times New Roman"/>
                <a:ea typeface="Times New Roman"/>
                <a:cs typeface="Times New Roman"/>
                <a:sym typeface="Times New Roman"/>
              </a:endParaRPr>
            </a:p>
          </p:txBody>
        </p:sp>
        <p:sp>
          <p:nvSpPr>
            <p:cNvPr id="464" name="Google Shape;464;p21"/>
            <p:cNvSpPr txBox="1"/>
            <p:nvPr/>
          </p:nvSpPr>
          <p:spPr>
            <a:xfrm>
              <a:off x="3398240" y="4819427"/>
              <a:ext cx="15311700" cy="2369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99">
                  <a:solidFill>
                    <a:srgbClr val="FFFFFF"/>
                  </a:solidFill>
                  <a:latin typeface="Times New Roman"/>
                  <a:ea typeface="Times New Roman"/>
                  <a:cs typeface="Times New Roman"/>
                  <a:sym typeface="Times New Roman"/>
                </a:rPr>
                <a:t>If we feed it a value, much larger than the buffer, we receive an error, segmentation fault. This error tells us that we have successfully overflowed the stack.</a:t>
              </a:r>
              <a:endParaRPr sz="2500">
                <a:latin typeface="Times New Roman"/>
                <a:ea typeface="Times New Roman"/>
                <a:cs typeface="Times New Roman"/>
                <a:sym typeface="Times New Roman"/>
              </a:endParaRPr>
            </a:p>
          </p:txBody>
        </p:sp>
      </p:grpSp>
      <p:grpSp>
        <p:nvGrpSpPr>
          <p:cNvPr id="465" name="Google Shape;465;p21"/>
          <p:cNvGrpSpPr/>
          <p:nvPr/>
        </p:nvGrpSpPr>
        <p:grpSpPr>
          <a:xfrm>
            <a:off x="-702330" y="124042"/>
            <a:ext cx="4735013" cy="4055884"/>
            <a:chOff x="-936450" y="0"/>
            <a:chExt cx="6313350" cy="5407845"/>
          </a:xfrm>
        </p:grpSpPr>
        <p:sp>
          <p:nvSpPr>
            <p:cNvPr id="466" name="Google Shape;466;p21"/>
            <p:cNvSpPr txBox="1"/>
            <p:nvPr/>
          </p:nvSpPr>
          <p:spPr>
            <a:xfrm>
              <a:off x="-936450" y="0"/>
              <a:ext cx="5376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7" name="Google Shape;467;p21"/>
            <p:cNvSpPr txBox="1"/>
            <p:nvPr/>
          </p:nvSpPr>
          <p:spPr>
            <a:xfrm>
              <a:off x="0" y="3990928"/>
              <a:ext cx="5376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8" name="Google Shape;468;p21"/>
            <p:cNvSpPr txBox="1"/>
            <p:nvPr/>
          </p:nvSpPr>
          <p:spPr>
            <a:xfrm>
              <a:off x="0" y="924617"/>
              <a:ext cx="5160900" cy="287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a:p>
          </p:txBody>
        </p:sp>
        <p:sp>
          <p:nvSpPr>
            <p:cNvPr id="469" name="Google Shape;469;p21"/>
            <p:cNvSpPr txBox="1"/>
            <p:nvPr/>
          </p:nvSpPr>
          <p:spPr>
            <a:xfrm>
              <a:off x="0" y="4915545"/>
              <a:ext cx="5306700" cy="492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99" b="0" i="0" u="none" strike="noStrike" cap="none">
                  <a:solidFill>
                    <a:srgbClr val="FFFFFF"/>
                  </a:solidFill>
                  <a:latin typeface="Arial"/>
                  <a:ea typeface="Arial"/>
                  <a:cs typeface="Arial"/>
                  <a:sym typeface="Arial"/>
                </a:rPr>
                <a:t> </a:t>
              </a:r>
              <a:endParaRPr/>
            </a:p>
          </p:txBody>
        </p:sp>
      </p:grpSp>
      <p:pic>
        <p:nvPicPr>
          <p:cNvPr id="470" name="Google Shape;470;p21"/>
          <p:cNvPicPr preferRelativeResize="0"/>
          <p:nvPr/>
        </p:nvPicPr>
        <p:blipFill>
          <a:blip r:embed="rId4">
            <a:alphaModFix/>
          </a:blip>
          <a:stretch>
            <a:fillRect/>
          </a:stretch>
        </p:blipFill>
        <p:spPr>
          <a:xfrm>
            <a:off x="10024600" y="9"/>
            <a:ext cx="8263400" cy="4728766"/>
          </a:xfrm>
          <a:prstGeom prst="rect">
            <a:avLst/>
          </a:prstGeom>
          <a:noFill/>
          <a:ln>
            <a:noFill/>
          </a:ln>
        </p:spPr>
      </p:pic>
      <p:pic>
        <p:nvPicPr>
          <p:cNvPr id="471" name="Google Shape;471;p21"/>
          <p:cNvPicPr preferRelativeResize="0"/>
          <p:nvPr/>
        </p:nvPicPr>
        <p:blipFill>
          <a:blip r:embed="rId5">
            <a:alphaModFix/>
          </a:blip>
          <a:stretch>
            <a:fillRect/>
          </a:stretch>
        </p:blipFill>
        <p:spPr>
          <a:xfrm>
            <a:off x="2187225" y="6553100"/>
            <a:ext cx="16100775" cy="1581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2300"/>
                                        <p:tgtEl>
                                          <p:spTgt spid="4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475"/>
        <p:cNvGrpSpPr/>
        <p:nvPr/>
      </p:nvGrpSpPr>
      <p:grpSpPr>
        <a:xfrm>
          <a:off x="0" y="0"/>
          <a:ext cx="0" cy="0"/>
          <a:chOff x="0" y="0"/>
          <a:chExt cx="0" cy="0"/>
        </a:xfrm>
      </p:grpSpPr>
      <p:grpSp>
        <p:nvGrpSpPr>
          <p:cNvPr id="476" name="Google Shape;476;p22"/>
          <p:cNvGrpSpPr/>
          <p:nvPr/>
        </p:nvGrpSpPr>
        <p:grpSpPr>
          <a:xfrm>
            <a:off x="5755680" y="-952011"/>
            <a:ext cx="11710621" cy="11710621"/>
            <a:chOff x="0" y="0"/>
            <a:chExt cx="15614161" cy="15614161"/>
          </a:xfrm>
        </p:grpSpPr>
        <p:grpSp>
          <p:nvGrpSpPr>
            <p:cNvPr id="477" name="Google Shape;477;p22"/>
            <p:cNvGrpSpPr/>
            <p:nvPr/>
          </p:nvGrpSpPr>
          <p:grpSpPr>
            <a:xfrm>
              <a:off x="0" y="0"/>
              <a:ext cx="15614161" cy="15614161"/>
              <a:chOff x="0" y="0"/>
              <a:chExt cx="812800" cy="812800"/>
            </a:xfrm>
          </p:grpSpPr>
          <p:sp>
            <p:nvSpPr>
              <p:cNvPr id="478" name="Google Shape;47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2"/>
            <p:cNvGrpSpPr/>
            <p:nvPr/>
          </p:nvGrpSpPr>
          <p:grpSpPr>
            <a:xfrm>
              <a:off x="1515496" y="1515496"/>
              <a:ext cx="12583170" cy="12583170"/>
              <a:chOff x="0" y="0"/>
              <a:chExt cx="812800" cy="812800"/>
            </a:xfrm>
          </p:grpSpPr>
          <p:sp>
            <p:nvSpPr>
              <p:cNvPr id="481" name="Google Shape;48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2"/>
            <p:cNvGrpSpPr/>
            <p:nvPr/>
          </p:nvGrpSpPr>
          <p:grpSpPr>
            <a:xfrm>
              <a:off x="2618000" y="2618000"/>
              <a:ext cx="10378162" cy="10378162"/>
              <a:chOff x="0" y="0"/>
              <a:chExt cx="812800" cy="812800"/>
            </a:xfrm>
          </p:grpSpPr>
          <p:sp>
            <p:nvSpPr>
              <p:cNvPr id="484" name="Google Shape;48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2"/>
            <p:cNvGrpSpPr/>
            <p:nvPr/>
          </p:nvGrpSpPr>
          <p:grpSpPr>
            <a:xfrm>
              <a:off x="3529944" y="3529944"/>
              <a:ext cx="8554273" cy="8554273"/>
              <a:chOff x="0" y="0"/>
              <a:chExt cx="812800" cy="812800"/>
            </a:xfrm>
          </p:grpSpPr>
          <p:sp>
            <p:nvSpPr>
              <p:cNvPr id="487" name="Google Shape;4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22"/>
            <p:cNvGrpSpPr/>
            <p:nvPr/>
          </p:nvGrpSpPr>
          <p:grpSpPr>
            <a:xfrm>
              <a:off x="4530365" y="4530365"/>
              <a:ext cx="6553432" cy="6553432"/>
              <a:chOff x="0" y="0"/>
              <a:chExt cx="812800" cy="812800"/>
            </a:xfrm>
          </p:grpSpPr>
          <p:sp>
            <p:nvSpPr>
              <p:cNvPr id="490" name="Google Shape;49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92" name="Google Shape;492;p22"/>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493" name="Google Shape;493;p22"/>
          <p:cNvSpPr txBox="1"/>
          <p:nvPr/>
        </p:nvSpPr>
        <p:spPr>
          <a:xfrm>
            <a:off x="1028700" y="1019175"/>
            <a:ext cx="67926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94" name="Google Shape;494;p22"/>
          <p:cNvSpPr txBox="1"/>
          <p:nvPr/>
        </p:nvSpPr>
        <p:spPr>
          <a:xfrm>
            <a:off x="656125" y="1100100"/>
            <a:ext cx="7260900" cy="2930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00">
                <a:solidFill>
                  <a:srgbClr val="FFFFFF"/>
                </a:solidFill>
                <a:latin typeface="Times New Roman"/>
                <a:ea typeface="Times New Roman"/>
                <a:cs typeface="Times New Roman"/>
                <a:sym typeface="Times New Roman"/>
              </a:rPr>
              <a:t>By running the ultima -a unlimited command, we can  get a core file. A core file can be opened with the gdb debugger, to determine where the error occurred in the program and why.</a:t>
            </a:r>
            <a:endParaRPr sz="2400">
              <a:latin typeface="Times New Roman"/>
              <a:ea typeface="Times New Roman"/>
              <a:cs typeface="Times New Roman"/>
              <a:sym typeface="Times New Roman"/>
            </a:endParaRPr>
          </a:p>
        </p:txBody>
      </p:sp>
      <p:grpSp>
        <p:nvGrpSpPr>
          <p:cNvPr id="495" name="Google Shape;495;p22"/>
          <p:cNvGrpSpPr/>
          <p:nvPr/>
        </p:nvGrpSpPr>
        <p:grpSpPr>
          <a:xfrm>
            <a:off x="4821048" y="7311261"/>
            <a:ext cx="1567160" cy="1438604"/>
            <a:chOff x="0" y="-47625"/>
            <a:chExt cx="812800" cy="746125"/>
          </a:xfrm>
        </p:grpSpPr>
        <p:sp>
          <p:nvSpPr>
            <p:cNvPr id="496" name="Google Shape;496;p2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97" name="Google Shape;497;p22"/>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22"/>
          <p:cNvGrpSpPr/>
          <p:nvPr/>
        </p:nvGrpSpPr>
        <p:grpSpPr>
          <a:xfrm rot="5400000">
            <a:off x="11241026" y="1536809"/>
            <a:ext cx="265999" cy="6732990"/>
            <a:chOff x="0" y="-47625"/>
            <a:chExt cx="70057" cy="1773286"/>
          </a:xfrm>
        </p:grpSpPr>
        <p:sp>
          <p:nvSpPr>
            <p:cNvPr id="499" name="Google Shape;499;p22"/>
            <p:cNvSpPr/>
            <p:nvPr/>
          </p:nvSpPr>
          <p:spPr>
            <a:xfrm>
              <a:off x="0" y="0"/>
              <a:ext cx="70057" cy="1725661"/>
            </a:xfrm>
            <a:custGeom>
              <a:avLst/>
              <a:gdLst/>
              <a:ahLst/>
              <a:cxnLst/>
              <a:rect l="l" t="t" r="r" b="b"/>
              <a:pathLst>
                <a:path w="70057" h="1725661" extrusionOk="0">
                  <a:moveTo>
                    <a:pt x="0" y="0"/>
                  </a:moveTo>
                  <a:lnTo>
                    <a:pt x="70057" y="0"/>
                  </a:lnTo>
                  <a:lnTo>
                    <a:pt x="70057" y="1725661"/>
                  </a:lnTo>
                  <a:lnTo>
                    <a:pt x="0" y="1725661"/>
                  </a:lnTo>
                  <a:close/>
                </a:path>
              </a:pathLst>
            </a:custGeom>
            <a:solidFill>
              <a:srgbClr val="F35391"/>
            </a:solidFill>
            <a:ln>
              <a:noFill/>
            </a:ln>
          </p:spPr>
        </p:sp>
        <p:sp>
          <p:nvSpPr>
            <p:cNvPr id="500" name="Google Shape;500;p22"/>
            <p:cNvSpPr txBox="1"/>
            <p:nvPr/>
          </p:nvSpPr>
          <p:spPr>
            <a:xfrm>
              <a:off x="0" y="-47625"/>
              <a:ext cx="70057" cy="17732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22"/>
          <p:cNvGrpSpPr/>
          <p:nvPr/>
        </p:nvGrpSpPr>
        <p:grpSpPr>
          <a:xfrm rot="5400000">
            <a:off x="13358174" y="5839760"/>
            <a:ext cx="230480" cy="4381604"/>
            <a:chOff x="0" y="-47625"/>
            <a:chExt cx="60703" cy="1154003"/>
          </a:xfrm>
        </p:grpSpPr>
        <p:sp>
          <p:nvSpPr>
            <p:cNvPr id="502" name="Google Shape;502;p22"/>
            <p:cNvSpPr/>
            <p:nvPr/>
          </p:nvSpPr>
          <p:spPr>
            <a:xfrm>
              <a:off x="0" y="0"/>
              <a:ext cx="60703" cy="1106378"/>
            </a:xfrm>
            <a:custGeom>
              <a:avLst/>
              <a:gdLst/>
              <a:ahLst/>
              <a:cxnLst/>
              <a:rect l="l" t="t" r="r" b="b"/>
              <a:pathLst>
                <a:path w="60703" h="1106378" extrusionOk="0">
                  <a:moveTo>
                    <a:pt x="0" y="0"/>
                  </a:moveTo>
                  <a:lnTo>
                    <a:pt x="60703" y="0"/>
                  </a:lnTo>
                  <a:lnTo>
                    <a:pt x="60703" y="1106378"/>
                  </a:lnTo>
                  <a:lnTo>
                    <a:pt x="0" y="1106378"/>
                  </a:lnTo>
                  <a:close/>
                </a:path>
              </a:pathLst>
            </a:custGeom>
            <a:solidFill>
              <a:srgbClr val="69F3C2"/>
            </a:solidFill>
            <a:ln>
              <a:noFill/>
            </a:ln>
          </p:spPr>
        </p:sp>
        <p:sp>
          <p:nvSpPr>
            <p:cNvPr id="503" name="Google Shape;503;p22"/>
            <p:cNvSpPr txBox="1"/>
            <p:nvPr/>
          </p:nvSpPr>
          <p:spPr>
            <a:xfrm>
              <a:off x="0" y="-47625"/>
              <a:ext cx="60703" cy="115400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04" name="Google Shape;504;p22"/>
          <p:cNvPicPr preferRelativeResize="0"/>
          <p:nvPr/>
        </p:nvPicPr>
        <p:blipFill>
          <a:blip r:embed="rId4">
            <a:alphaModFix/>
          </a:blip>
          <a:stretch>
            <a:fillRect/>
          </a:stretch>
        </p:blipFill>
        <p:spPr>
          <a:xfrm>
            <a:off x="5563850" y="4861251"/>
            <a:ext cx="12724150" cy="3181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508"/>
        <p:cNvGrpSpPr/>
        <p:nvPr/>
      </p:nvGrpSpPr>
      <p:grpSpPr>
        <a:xfrm>
          <a:off x="0" y="0"/>
          <a:ext cx="0" cy="0"/>
          <a:chOff x="0" y="0"/>
          <a:chExt cx="0" cy="0"/>
        </a:xfrm>
      </p:grpSpPr>
      <p:sp>
        <p:nvSpPr>
          <p:cNvPr id="509" name="Google Shape;509;p23"/>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510" name="Google Shape;510;p23"/>
          <p:cNvGrpSpPr/>
          <p:nvPr/>
        </p:nvGrpSpPr>
        <p:grpSpPr>
          <a:xfrm rot="10800000">
            <a:off x="3186994" y="-96115"/>
            <a:ext cx="779211" cy="6656351"/>
            <a:chOff x="588743" y="-1098838"/>
            <a:chExt cx="205223" cy="1753102"/>
          </a:xfrm>
        </p:grpSpPr>
        <p:sp>
          <p:nvSpPr>
            <p:cNvPr id="511" name="Google Shape;511;p23"/>
            <p:cNvSpPr/>
            <p:nvPr/>
          </p:nvSpPr>
          <p:spPr>
            <a:xfrm>
              <a:off x="750626" y="25317"/>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12" name="Google Shape;512;p23"/>
            <p:cNvSpPr txBox="1"/>
            <p:nvPr/>
          </p:nvSpPr>
          <p:spPr>
            <a:xfrm>
              <a:off x="588743" y="-1098838"/>
              <a:ext cx="43200" cy="676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3" name="Google Shape;513;p23"/>
          <p:cNvSpPr/>
          <p:nvPr/>
        </p:nvSpPr>
        <p:spPr>
          <a:xfrm rot="-3280742">
            <a:off x="-9096689" y="-195519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514" name="Google Shape;514;p23"/>
          <p:cNvGrpSpPr/>
          <p:nvPr/>
        </p:nvGrpSpPr>
        <p:grpSpPr>
          <a:xfrm>
            <a:off x="474497" y="2335461"/>
            <a:ext cx="2161654" cy="2187059"/>
            <a:chOff x="0" y="-149366"/>
            <a:chExt cx="2882205" cy="2916079"/>
          </a:xfrm>
        </p:grpSpPr>
        <p:grpSp>
          <p:nvGrpSpPr>
            <p:cNvPr id="515" name="Google Shape;515;p23"/>
            <p:cNvGrpSpPr/>
            <p:nvPr/>
          </p:nvGrpSpPr>
          <p:grpSpPr>
            <a:xfrm>
              <a:off x="0" y="-149366"/>
              <a:ext cx="2549174" cy="2340062"/>
              <a:chOff x="0" y="-47625"/>
              <a:chExt cx="812800" cy="746125"/>
            </a:xfrm>
          </p:grpSpPr>
          <p:sp>
            <p:nvSpPr>
              <p:cNvPr id="516" name="Google Shape;516;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17" name="Google Shape;517;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23"/>
            <p:cNvGrpSpPr/>
            <p:nvPr/>
          </p:nvGrpSpPr>
          <p:grpSpPr>
            <a:xfrm>
              <a:off x="346307" y="438838"/>
              <a:ext cx="2535898" cy="2327875"/>
              <a:chOff x="0" y="-47625"/>
              <a:chExt cx="812800" cy="746125"/>
            </a:xfrm>
          </p:grpSpPr>
          <p:sp>
            <p:nvSpPr>
              <p:cNvPr id="519" name="Google Shape;519;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20" name="Google Shape;520;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1" name="Google Shape;521;p23"/>
          <p:cNvGrpSpPr/>
          <p:nvPr/>
        </p:nvGrpSpPr>
        <p:grpSpPr>
          <a:xfrm>
            <a:off x="1788267" y="669875"/>
            <a:ext cx="847888" cy="856040"/>
            <a:chOff x="0" y="-60012"/>
            <a:chExt cx="1130517" cy="1141387"/>
          </a:xfrm>
        </p:grpSpPr>
        <p:grpSp>
          <p:nvGrpSpPr>
            <p:cNvPr id="522" name="Google Shape;522;p23"/>
            <p:cNvGrpSpPr/>
            <p:nvPr/>
          </p:nvGrpSpPr>
          <p:grpSpPr>
            <a:xfrm>
              <a:off x="132250" y="164998"/>
              <a:ext cx="998267" cy="916377"/>
              <a:chOff x="0" y="-47625"/>
              <a:chExt cx="812800" cy="746125"/>
            </a:xfrm>
          </p:grpSpPr>
          <p:sp>
            <p:nvSpPr>
              <p:cNvPr id="523" name="Google Shape;523;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24" name="Google Shape;524;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5" name="Google Shape;525;p23"/>
            <p:cNvGrpSpPr/>
            <p:nvPr/>
          </p:nvGrpSpPr>
          <p:grpSpPr>
            <a:xfrm>
              <a:off x="0" y="-60012"/>
              <a:ext cx="1024208" cy="940191"/>
              <a:chOff x="0" y="-47625"/>
              <a:chExt cx="812800" cy="746125"/>
            </a:xfrm>
          </p:grpSpPr>
          <p:sp>
            <p:nvSpPr>
              <p:cNvPr id="526" name="Google Shape;526;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27" name="Google Shape;527;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28" name="Google Shape;528;p23"/>
          <p:cNvSpPr txBox="1"/>
          <p:nvPr/>
        </p:nvSpPr>
        <p:spPr>
          <a:xfrm>
            <a:off x="1523727" y="7967948"/>
            <a:ext cx="3491100" cy="215400"/>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endParaRPr/>
          </a:p>
        </p:txBody>
      </p:sp>
      <p:sp>
        <p:nvSpPr>
          <p:cNvPr id="529" name="Google Shape;529;p23"/>
          <p:cNvSpPr txBox="1"/>
          <p:nvPr/>
        </p:nvSpPr>
        <p:spPr>
          <a:xfrm>
            <a:off x="1935093" y="7592073"/>
            <a:ext cx="3491100" cy="215400"/>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endParaRPr/>
          </a:p>
        </p:txBody>
      </p:sp>
      <p:sp>
        <p:nvSpPr>
          <p:cNvPr id="530" name="Google Shape;530;p23"/>
          <p:cNvSpPr txBox="1"/>
          <p:nvPr/>
        </p:nvSpPr>
        <p:spPr>
          <a:xfrm>
            <a:off x="-4253677" y="8073101"/>
            <a:ext cx="3491100" cy="215400"/>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endParaRPr/>
          </a:p>
        </p:txBody>
      </p:sp>
      <p:sp>
        <p:nvSpPr>
          <p:cNvPr id="531" name="Google Shape;531;p23"/>
          <p:cNvSpPr txBox="1"/>
          <p:nvPr/>
        </p:nvSpPr>
        <p:spPr>
          <a:xfrm>
            <a:off x="6037062" y="5619550"/>
            <a:ext cx="7050300" cy="277410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3466">
                <a:solidFill>
                  <a:srgbClr val="FFFFFF"/>
                </a:solidFill>
                <a:latin typeface="Times New Roman"/>
                <a:ea typeface="Times New Roman"/>
                <a:cs typeface="Times New Roman"/>
                <a:sym typeface="Times New Roman"/>
              </a:rPr>
              <a:t>By doing a sort of binary search, we can find out when we reach the point in memory after overflowing, that we start overwriting the return address.</a:t>
            </a:r>
            <a:endParaRPr sz="2100">
              <a:latin typeface="Times New Roman"/>
              <a:ea typeface="Times New Roman"/>
              <a:cs typeface="Times New Roman"/>
              <a:sym typeface="Times New Roman"/>
            </a:endParaRPr>
          </a:p>
        </p:txBody>
      </p:sp>
      <p:sp>
        <p:nvSpPr>
          <p:cNvPr id="532" name="Google Shape;532;p23"/>
          <p:cNvSpPr txBox="1"/>
          <p:nvPr/>
        </p:nvSpPr>
        <p:spPr>
          <a:xfrm>
            <a:off x="-5388341" y="5587893"/>
            <a:ext cx="49020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533" name="Google Shape;533;p23"/>
          <p:cNvGrpSpPr/>
          <p:nvPr/>
        </p:nvGrpSpPr>
        <p:grpSpPr>
          <a:xfrm rot="5400000">
            <a:off x="14464919" y="3513323"/>
            <a:ext cx="164561" cy="2568876"/>
            <a:chOff x="0" y="-47625"/>
            <a:chExt cx="43341" cy="676572"/>
          </a:xfrm>
        </p:grpSpPr>
        <p:sp>
          <p:nvSpPr>
            <p:cNvPr id="534" name="Google Shape;534;p23"/>
            <p:cNvSpPr/>
            <p:nvPr/>
          </p:nvSpPr>
          <p:spPr>
            <a:xfrm>
              <a:off x="0" y="0"/>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35" name="Google Shape;535;p23"/>
            <p:cNvSpPr txBox="1"/>
            <p:nvPr/>
          </p:nvSpPr>
          <p:spPr>
            <a:xfrm>
              <a:off x="0" y="-47625"/>
              <a:ext cx="43341" cy="6765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23"/>
          <p:cNvGrpSpPr/>
          <p:nvPr/>
        </p:nvGrpSpPr>
        <p:grpSpPr>
          <a:xfrm rot="5400000">
            <a:off x="10818886" y="4221173"/>
            <a:ext cx="164561" cy="2568876"/>
            <a:chOff x="0" y="-47625"/>
            <a:chExt cx="43341" cy="676572"/>
          </a:xfrm>
        </p:grpSpPr>
        <p:sp>
          <p:nvSpPr>
            <p:cNvPr id="537" name="Google Shape;537;p23"/>
            <p:cNvSpPr/>
            <p:nvPr/>
          </p:nvSpPr>
          <p:spPr>
            <a:xfrm>
              <a:off x="0" y="0"/>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38" name="Google Shape;538;p23"/>
            <p:cNvSpPr txBox="1"/>
            <p:nvPr/>
          </p:nvSpPr>
          <p:spPr>
            <a:xfrm>
              <a:off x="0" y="-47625"/>
              <a:ext cx="43341" cy="6765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23"/>
          <p:cNvGrpSpPr/>
          <p:nvPr/>
        </p:nvGrpSpPr>
        <p:grpSpPr>
          <a:xfrm rot="5400000">
            <a:off x="7005161" y="7417861"/>
            <a:ext cx="164561" cy="2568876"/>
            <a:chOff x="0" y="-47625"/>
            <a:chExt cx="43341" cy="676572"/>
          </a:xfrm>
        </p:grpSpPr>
        <p:sp>
          <p:nvSpPr>
            <p:cNvPr id="540" name="Google Shape;540;p23"/>
            <p:cNvSpPr/>
            <p:nvPr/>
          </p:nvSpPr>
          <p:spPr>
            <a:xfrm>
              <a:off x="0" y="0"/>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41" name="Google Shape;541;p23"/>
            <p:cNvSpPr txBox="1"/>
            <p:nvPr/>
          </p:nvSpPr>
          <p:spPr>
            <a:xfrm>
              <a:off x="0" y="-47625"/>
              <a:ext cx="43341" cy="6765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23"/>
          <p:cNvGrpSpPr/>
          <p:nvPr/>
        </p:nvGrpSpPr>
        <p:grpSpPr>
          <a:xfrm>
            <a:off x="1935091" y="4715475"/>
            <a:ext cx="847888" cy="856040"/>
            <a:chOff x="0" y="-60012"/>
            <a:chExt cx="1130517" cy="1141387"/>
          </a:xfrm>
        </p:grpSpPr>
        <p:grpSp>
          <p:nvGrpSpPr>
            <p:cNvPr id="543" name="Google Shape;543;p23"/>
            <p:cNvGrpSpPr/>
            <p:nvPr/>
          </p:nvGrpSpPr>
          <p:grpSpPr>
            <a:xfrm>
              <a:off x="132250" y="164998"/>
              <a:ext cx="998267" cy="916377"/>
              <a:chOff x="0" y="-47625"/>
              <a:chExt cx="812800" cy="746125"/>
            </a:xfrm>
          </p:grpSpPr>
          <p:sp>
            <p:nvSpPr>
              <p:cNvPr id="544" name="Google Shape;544;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45" name="Google Shape;545;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23"/>
            <p:cNvGrpSpPr/>
            <p:nvPr/>
          </p:nvGrpSpPr>
          <p:grpSpPr>
            <a:xfrm>
              <a:off x="0" y="-60012"/>
              <a:ext cx="1024208" cy="940191"/>
              <a:chOff x="0" y="-47625"/>
              <a:chExt cx="812800" cy="746125"/>
            </a:xfrm>
          </p:grpSpPr>
          <p:sp>
            <p:nvSpPr>
              <p:cNvPr id="547" name="Google Shape;547;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48" name="Google Shape;548;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49" name="Google Shape;549;p23"/>
          <p:cNvPicPr preferRelativeResize="0"/>
          <p:nvPr/>
        </p:nvPicPr>
        <p:blipFill>
          <a:blip r:embed="rId4">
            <a:alphaModFix/>
          </a:blip>
          <a:stretch>
            <a:fillRect/>
          </a:stretch>
        </p:blipFill>
        <p:spPr>
          <a:xfrm>
            <a:off x="3388867" y="0"/>
            <a:ext cx="14924456" cy="471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553"/>
        <p:cNvGrpSpPr/>
        <p:nvPr/>
      </p:nvGrpSpPr>
      <p:grpSpPr>
        <a:xfrm>
          <a:off x="0" y="0"/>
          <a:ext cx="0" cy="0"/>
          <a:chOff x="0" y="0"/>
          <a:chExt cx="0" cy="0"/>
        </a:xfrm>
      </p:grpSpPr>
      <p:sp>
        <p:nvSpPr>
          <p:cNvPr id="554" name="Google Shape;554;p24"/>
          <p:cNvSpPr/>
          <p:nvPr/>
        </p:nvSpPr>
        <p:spPr>
          <a:xfrm rot="-8100000">
            <a:off x="-5308284" y="-1330804"/>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555" name="Google Shape;555;p24"/>
          <p:cNvSpPr/>
          <p:nvPr/>
        </p:nvSpPr>
        <p:spPr>
          <a:xfrm>
            <a:off x="14111396" y="0"/>
            <a:ext cx="7289438" cy="10255561"/>
          </a:xfrm>
          <a:custGeom>
            <a:avLst/>
            <a:gdLst/>
            <a:ahLst/>
            <a:cxnLst/>
            <a:rect l="l" t="t" r="r" b="b"/>
            <a:pathLst>
              <a:path w="7289438" h="10255561" extrusionOk="0">
                <a:moveTo>
                  <a:pt x="0" y="0"/>
                </a:moveTo>
                <a:lnTo>
                  <a:pt x="7289438" y="0"/>
                </a:lnTo>
                <a:lnTo>
                  <a:pt x="7289438" y="10255561"/>
                </a:lnTo>
                <a:lnTo>
                  <a:pt x="0" y="10255561"/>
                </a:lnTo>
                <a:lnTo>
                  <a:pt x="0" y="0"/>
                </a:lnTo>
                <a:close/>
              </a:path>
            </a:pathLst>
          </a:custGeom>
          <a:blipFill rotWithShape="1">
            <a:blip r:embed="rId4">
              <a:alphaModFix/>
            </a:blip>
            <a:stretch>
              <a:fillRect l="-14027" t="-156" r="-120813"/>
            </a:stretch>
          </a:blipFill>
          <a:ln>
            <a:noFill/>
          </a:ln>
        </p:spPr>
      </p:sp>
      <p:grpSp>
        <p:nvGrpSpPr>
          <p:cNvPr id="556" name="Google Shape;556;p24"/>
          <p:cNvGrpSpPr/>
          <p:nvPr/>
        </p:nvGrpSpPr>
        <p:grpSpPr>
          <a:xfrm>
            <a:off x="16528200" y="4487774"/>
            <a:ext cx="4176632" cy="4457316"/>
            <a:chOff x="0" y="-47625"/>
            <a:chExt cx="1100011" cy="1060584"/>
          </a:xfrm>
        </p:grpSpPr>
        <p:sp>
          <p:nvSpPr>
            <p:cNvPr id="557" name="Google Shape;557;p24"/>
            <p:cNvSpPr/>
            <p:nvPr/>
          </p:nvSpPr>
          <p:spPr>
            <a:xfrm>
              <a:off x="0" y="0"/>
              <a:ext cx="1100011" cy="1012959"/>
            </a:xfrm>
            <a:custGeom>
              <a:avLst/>
              <a:gdLst/>
              <a:ahLst/>
              <a:cxnLst/>
              <a:rect l="l" t="t" r="r" b="b"/>
              <a:pathLst>
                <a:path w="1100011" h="1012959" extrusionOk="0">
                  <a:moveTo>
                    <a:pt x="0" y="0"/>
                  </a:moveTo>
                  <a:lnTo>
                    <a:pt x="1100011" y="0"/>
                  </a:lnTo>
                  <a:lnTo>
                    <a:pt x="1100011" y="1012959"/>
                  </a:lnTo>
                  <a:lnTo>
                    <a:pt x="0" y="1012959"/>
                  </a:lnTo>
                  <a:close/>
                </a:path>
              </a:pathLst>
            </a:custGeom>
            <a:solidFill>
              <a:srgbClr val="F35391"/>
            </a:solidFill>
            <a:ln>
              <a:noFill/>
            </a:ln>
          </p:spPr>
        </p:sp>
        <p:sp>
          <p:nvSpPr>
            <p:cNvPr id="558" name="Google Shape;558;p24"/>
            <p:cNvSpPr txBox="1"/>
            <p:nvPr/>
          </p:nvSpPr>
          <p:spPr>
            <a:xfrm>
              <a:off x="0" y="-47625"/>
              <a:ext cx="1100011" cy="106058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59" name="Google Shape;559;p24"/>
          <p:cNvSpPr txBox="1"/>
          <p:nvPr/>
        </p:nvSpPr>
        <p:spPr>
          <a:xfrm>
            <a:off x="1028700" y="512099"/>
            <a:ext cx="12380400" cy="2154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endParaRPr/>
          </a:p>
        </p:txBody>
      </p:sp>
      <p:sp>
        <p:nvSpPr>
          <p:cNvPr id="560" name="Google Shape;560;p24"/>
          <p:cNvSpPr txBox="1"/>
          <p:nvPr/>
        </p:nvSpPr>
        <p:spPr>
          <a:xfrm>
            <a:off x="1444202" y="5076100"/>
            <a:ext cx="8033400" cy="1727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00">
                <a:solidFill>
                  <a:schemeClr val="lt1"/>
                </a:solidFill>
                <a:latin typeface="Times New Roman"/>
                <a:ea typeface="Times New Roman"/>
                <a:cs typeface="Times New Roman"/>
                <a:sym typeface="Times New Roman"/>
              </a:rPr>
              <a:t>We can test this, by adding a random hexadecimal value at the end of our string, to see if it will overwrite the return address.</a:t>
            </a:r>
            <a:endParaRPr sz="3400">
              <a:solidFill>
                <a:schemeClr val="lt1"/>
              </a:solidFill>
              <a:latin typeface="Times New Roman"/>
              <a:ea typeface="Times New Roman"/>
              <a:cs typeface="Times New Roman"/>
              <a:sym typeface="Times New Roman"/>
            </a:endParaRPr>
          </a:p>
        </p:txBody>
      </p:sp>
      <p:grpSp>
        <p:nvGrpSpPr>
          <p:cNvPr id="561" name="Google Shape;561;p24"/>
          <p:cNvGrpSpPr/>
          <p:nvPr/>
        </p:nvGrpSpPr>
        <p:grpSpPr>
          <a:xfrm>
            <a:off x="2026322" y="4716626"/>
            <a:ext cx="1297066" cy="359486"/>
            <a:chOff x="0" y="-47625"/>
            <a:chExt cx="812800" cy="860425"/>
          </a:xfrm>
        </p:grpSpPr>
        <p:sp>
          <p:nvSpPr>
            <p:cNvPr id="562" name="Google Shape;56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563" name="Google Shape;56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64" name="Google Shape;564;p24"/>
          <p:cNvPicPr preferRelativeResize="0"/>
          <p:nvPr/>
        </p:nvPicPr>
        <p:blipFill>
          <a:blip r:embed="rId5">
            <a:alphaModFix/>
          </a:blip>
          <a:stretch>
            <a:fillRect/>
          </a:stretch>
        </p:blipFill>
        <p:spPr>
          <a:xfrm>
            <a:off x="0" y="25"/>
            <a:ext cx="16528197" cy="4716600"/>
          </a:xfrm>
          <a:prstGeom prst="rect">
            <a:avLst/>
          </a:prstGeom>
          <a:noFill/>
          <a:ln>
            <a:noFill/>
          </a:ln>
        </p:spPr>
      </p:pic>
      <p:sp>
        <p:nvSpPr>
          <p:cNvPr id="565" name="Google Shape;565;p24"/>
          <p:cNvSpPr/>
          <p:nvPr/>
        </p:nvSpPr>
        <p:spPr>
          <a:xfrm>
            <a:off x="5275950" y="6803200"/>
            <a:ext cx="1987025" cy="3595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539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569"/>
        <p:cNvGrpSpPr/>
        <p:nvPr/>
      </p:nvGrpSpPr>
      <p:grpSpPr>
        <a:xfrm>
          <a:off x="0" y="0"/>
          <a:ext cx="0" cy="0"/>
          <a:chOff x="0" y="0"/>
          <a:chExt cx="0" cy="0"/>
        </a:xfrm>
      </p:grpSpPr>
      <p:sp>
        <p:nvSpPr>
          <p:cNvPr id="570" name="Google Shape;570;p25"/>
          <p:cNvSpPr txBox="1"/>
          <p:nvPr/>
        </p:nvSpPr>
        <p:spPr>
          <a:xfrm>
            <a:off x="0" y="5798800"/>
            <a:ext cx="18288000" cy="1269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750">
                <a:solidFill>
                  <a:srgbClr val="FFFFFF"/>
                </a:solidFill>
                <a:latin typeface="Times New Roman"/>
                <a:ea typeface="Times New Roman"/>
                <a:cs typeface="Times New Roman"/>
                <a:sym typeface="Times New Roman"/>
              </a:rPr>
              <a:t>We</a:t>
            </a:r>
            <a:r>
              <a:rPr lang="en-US" sz="3750" b="1">
                <a:solidFill>
                  <a:srgbClr val="FFFFFF"/>
                </a:solidFill>
                <a:latin typeface="Times New Roman"/>
                <a:ea typeface="Times New Roman"/>
                <a:cs typeface="Times New Roman"/>
                <a:sym typeface="Times New Roman"/>
              </a:rPr>
              <a:t> </a:t>
            </a:r>
            <a:r>
              <a:rPr lang="en-US" sz="3750">
                <a:solidFill>
                  <a:srgbClr val="FFFFFF"/>
                </a:solidFill>
                <a:latin typeface="Times New Roman"/>
                <a:ea typeface="Times New Roman"/>
                <a:cs typeface="Times New Roman"/>
                <a:sym typeface="Times New Roman"/>
              </a:rPr>
              <a:t>find the memory address of the printmsg() function, by running the program in gbd, and using the “p printmsg” command within the debugger.</a:t>
            </a:r>
            <a:endParaRPr sz="3750">
              <a:latin typeface="Times New Roman"/>
              <a:ea typeface="Times New Roman"/>
              <a:cs typeface="Times New Roman"/>
              <a:sym typeface="Times New Roman"/>
            </a:endParaRPr>
          </a:p>
        </p:txBody>
      </p:sp>
      <p:sp>
        <p:nvSpPr>
          <p:cNvPr id="571" name="Google Shape;571;p25"/>
          <p:cNvSpPr/>
          <p:nvPr/>
        </p:nvSpPr>
        <p:spPr>
          <a:xfrm rot="-3280742">
            <a:off x="-8156934" y="-2534330"/>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572" name="Google Shape;572;p25"/>
          <p:cNvSpPr/>
          <p:nvPr/>
        </p:nvSpPr>
        <p:spPr>
          <a:xfrm rot="7599151">
            <a:off x="11345333"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573" name="Google Shape;573;p25"/>
          <p:cNvGrpSpPr/>
          <p:nvPr/>
        </p:nvGrpSpPr>
        <p:grpSpPr>
          <a:xfrm>
            <a:off x="15384275" y="372636"/>
            <a:ext cx="1875026" cy="1989564"/>
            <a:chOff x="0" y="-122432"/>
            <a:chExt cx="2500034" cy="2652752"/>
          </a:xfrm>
        </p:grpSpPr>
        <p:grpSp>
          <p:nvGrpSpPr>
            <p:cNvPr id="574" name="Google Shape;574;p25"/>
            <p:cNvGrpSpPr/>
            <p:nvPr/>
          </p:nvGrpSpPr>
          <p:grpSpPr>
            <a:xfrm>
              <a:off x="487115" y="682524"/>
              <a:ext cx="2012919" cy="1847796"/>
              <a:chOff x="0" y="-47625"/>
              <a:chExt cx="812800" cy="746125"/>
            </a:xfrm>
          </p:grpSpPr>
          <p:sp>
            <p:nvSpPr>
              <p:cNvPr id="575" name="Google Shape;575;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76" name="Google Shape;576;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7" name="Google Shape;577;p25"/>
            <p:cNvGrpSpPr/>
            <p:nvPr/>
          </p:nvGrpSpPr>
          <p:grpSpPr>
            <a:xfrm>
              <a:off x="0" y="-122432"/>
              <a:ext cx="2089507" cy="1918102"/>
              <a:chOff x="0" y="-47625"/>
              <a:chExt cx="812800" cy="746125"/>
            </a:xfrm>
          </p:grpSpPr>
          <p:sp>
            <p:nvSpPr>
              <p:cNvPr id="578" name="Google Shape;578;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79" name="Google Shape;579;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80" name="Google Shape;580;p25"/>
          <p:cNvGrpSpPr/>
          <p:nvPr/>
        </p:nvGrpSpPr>
        <p:grpSpPr>
          <a:xfrm>
            <a:off x="1942154" y="7846259"/>
            <a:ext cx="847888" cy="856040"/>
            <a:chOff x="0" y="-60012"/>
            <a:chExt cx="1130517" cy="1141387"/>
          </a:xfrm>
        </p:grpSpPr>
        <p:grpSp>
          <p:nvGrpSpPr>
            <p:cNvPr id="581" name="Google Shape;581;p25"/>
            <p:cNvGrpSpPr/>
            <p:nvPr/>
          </p:nvGrpSpPr>
          <p:grpSpPr>
            <a:xfrm>
              <a:off x="132250" y="164998"/>
              <a:ext cx="998267" cy="916377"/>
              <a:chOff x="0" y="-47625"/>
              <a:chExt cx="812800" cy="746125"/>
            </a:xfrm>
          </p:grpSpPr>
          <p:sp>
            <p:nvSpPr>
              <p:cNvPr id="582" name="Google Shape;582;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83" name="Google Shape;583;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4" name="Google Shape;584;p25"/>
            <p:cNvGrpSpPr/>
            <p:nvPr/>
          </p:nvGrpSpPr>
          <p:grpSpPr>
            <a:xfrm>
              <a:off x="0" y="-60012"/>
              <a:ext cx="1024208" cy="940191"/>
              <a:chOff x="0" y="-47625"/>
              <a:chExt cx="812800" cy="746125"/>
            </a:xfrm>
          </p:grpSpPr>
          <p:sp>
            <p:nvSpPr>
              <p:cNvPr id="585" name="Google Shape;585;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86" name="Google Shape;586;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87" name="Google Shape;587;p25"/>
          <p:cNvPicPr preferRelativeResize="0"/>
          <p:nvPr/>
        </p:nvPicPr>
        <p:blipFill>
          <a:blip r:embed="rId4">
            <a:alphaModFix/>
          </a:blip>
          <a:stretch>
            <a:fillRect/>
          </a:stretch>
        </p:blipFill>
        <p:spPr>
          <a:xfrm>
            <a:off x="6056464" y="2474375"/>
            <a:ext cx="12231536" cy="135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591"/>
        <p:cNvGrpSpPr/>
        <p:nvPr/>
      </p:nvGrpSpPr>
      <p:grpSpPr>
        <a:xfrm>
          <a:off x="0" y="0"/>
          <a:ext cx="0" cy="0"/>
          <a:chOff x="0" y="0"/>
          <a:chExt cx="0" cy="0"/>
        </a:xfrm>
      </p:grpSpPr>
      <p:sp>
        <p:nvSpPr>
          <p:cNvPr id="592" name="Google Shape;592;p26"/>
          <p:cNvSpPr txBox="1"/>
          <p:nvPr/>
        </p:nvSpPr>
        <p:spPr>
          <a:xfrm>
            <a:off x="25" y="5136450"/>
            <a:ext cx="18288000" cy="24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450">
                <a:solidFill>
                  <a:srgbClr val="FFFFFF"/>
                </a:solidFill>
                <a:latin typeface="Montserrat"/>
                <a:ea typeface="Montserrat"/>
                <a:cs typeface="Montserrat"/>
                <a:sym typeface="Montserrat"/>
              </a:rPr>
              <a:t>By adding the hexadecimal location bytes of the function at the end of our string, we can successfully inject the memory location of the printmsg() into the return address of the compiler and call the function, without it being called in the actual program itself.</a:t>
            </a:r>
            <a:endParaRPr sz="3450">
              <a:solidFill>
                <a:srgbClr val="FFFFFF"/>
              </a:solidFill>
              <a:latin typeface="Montserrat"/>
              <a:ea typeface="Montserrat"/>
              <a:cs typeface="Montserrat"/>
              <a:sym typeface="Montserrat"/>
            </a:endParaRPr>
          </a:p>
        </p:txBody>
      </p:sp>
      <p:sp>
        <p:nvSpPr>
          <p:cNvPr id="593" name="Google Shape;593;p26"/>
          <p:cNvSpPr/>
          <p:nvPr/>
        </p:nvSpPr>
        <p:spPr>
          <a:xfrm rot="-3280742">
            <a:off x="-8156934" y="-2534330"/>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594" name="Google Shape;594;p26"/>
          <p:cNvSpPr/>
          <p:nvPr/>
        </p:nvSpPr>
        <p:spPr>
          <a:xfrm rot="7600168">
            <a:off x="11336752" y="4014963"/>
            <a:ext cx="14364618" cy="9372913"/>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grpSp>
        <p:nvGrpSpPr>
          <p:cNvPr id="595" name="Google Shape;595;p26"/>
          <p:cNvGrpSpPr/>
          <p:nvPr/>
        </p:nvGrpSpPr>
        <p:grpSpPr>
          <a:xfrm>
            <a:off x="15301475" y="7846259"/>
            <a:ext cx="1875011" cy="1989553"/>
            <a:chOff x="0" y="-122434"/>
            <a:chExt cx="2500014" cy="2652738"/>
          </a:xfrm>
        </p:grpSpPr>
        <p:grpSp>
          <p:nvGrpSpPr>
            <p:cNvPr id="596" name="Google Shape;596;p26"/>
            <p:cNvGrpSpPr/>
            <p:nvPr/>
          </p:nvGrpSpPr>
          <p:grpSpPr>
            <a:xfrm>
              <a:off x="487115" y="682525"/>
              <a:ext cx="2012899" cy="1847779"/>
              <a:chOff x="0" y="-47625"/>
              <a:chExt cx="812800" cy="746125"/>
            </a:xfrm>
          </p:grpSpPr>
          <p:sp>
            <p:nvSpPr>
              <p:cNvPr id="597" name="Google Shape;597;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98" name="Google Shape;598;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9" name="Google Shape;599;p26"/>
            <p:cNvGrpSpPr/>
            <p:nvPr/>
          </p:nvGrpSpPr>
          <p:grpSpPr>
            <a:xfrm>
              <a:off x="0" y="-122434"/>
              <a:ext cx="2089546" cy="1918138"/>
              <a:chOff x="0" y="-47625"/>
              <a:chExt cx="812800" cy="746125"/>
            </a:xfrm>
          </p:grpSpPr>
          <p:sp>
            <p:nvSpPr>
              <p:cNvPr id="600" name="Google Shape;600;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01" name="Google Shape;601;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02" name="Google Shape;602;p26"/>
          <p:cNvGrpSpPr/>
          <p:nvPr/>
        </p:nvGrpSpPr>
        <p:grpSpPr>
          <a:xfrm>
            <a:off x="1942154" y="7846259"/>
            <a:ext cx="847898" cy="856050"/>
            <a:chOff x="0" y="-60012"/>
            <a:chExt cx="1130531" cy="1141400"/>
          </a:xfrm>
        </p:grpSpPr>
        <p:grpSp>
          <p:nvGrpSpPr>
            <p:cNvPr id="603" name="Google Shape;603;p26"/>
            <p:cNvGrpSpPr/>
            <p:nvPr/>
          </p:nvGrpSpPr>
          <p:grpSpPr>
            <a:xfrm>
              <a:off x="132250" y="164997"/>
              <a:ext cx="998281" cy="916391"/>
              <a:chOff x="0" y="-47625"/>
              <a:chExt cx="812800" cy="746125"/>
            </a:xfrm>
          </p:grpSpPr>
          <p:sp>
            <p:nvSpPr>
              <p:cNvPr id="604" name="Google Shape;604;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05" name="Google Shape;605;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6" name="Google Shape;606;p26"/>
            <p:cNvGrpSpPr/>
            <p:nvPr/>
          </p:nvGrpSpPr>
          <p:grpSpPr>
            <a:xfrm>
              <a:off x="0" y="-60012"/>
              <a:ext cx="1024209" cy="940192"/>
              <a:chOff x="0" y="-47625"/>
              <a:chExt cx="812800" cy="746125"/>
            </a:xfrm>
          </p:grpSpPr>
          <p:sp>
            <p:nvSpPr>
              <p:cNvPr id="607" name="Google Shape;607;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08" name="Google Shape;608;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609" name="Google Shape;609;p26"/>
          <p:cNvPicPr preferRelativeResize="0"/>
          <p:nvPr/>
        </p:nvPicPr>
        <p:blipFill>
          <a:blip r:embed="rId4">
            <a:alphaModFix/>
          </a:blip>
          <a:stretch>
            <a:fillRect/>
          </a:stretch>
        </p:blipFill>
        <p:spPr>
          <a:xfrm>
            <a:off x="0" y="1107275"/>
            <a:ext cx="18287999" cy="308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145"/>
        <p:cNvGrpSpPr/>
        <p:nvPr/>
      </p:nvGrpSpPr>
      <p:grpSpPr>
        <a:xfrm>
          <a:off x="0" y="0"/>
          <a:ext cx="0" cy="0"/>
          <a:chOff x="0" y="0"/>
          <a:chExt cx="0" cy="0"/>
        </a:xfrm>
      </p:grpSpPr>
      <p:sp>
        <p:nvSpPr>
          <p:cNvPr id="146" name="Google Shape;146;p14"/>
          <p:cNvSpPr/>
          <p:nvPr/>
        </p:nvSpPr>
        <p:spPr>
          <a:xfrm rot="-8100000">
            <a:off x="-7019259" y="4447771"/>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147" name="Google Shape;147;p14"/>
          <p:cNvSpPr/>
          <p:nvPr/>
        </p:nvSpPr>
        <p:spPr>
          <a:xfrm rot="2700000">
            <a:off x="7693193" y="-4051440"/>
            <a:ext cx="14357351" cy="9368172"/>
          </a:xfrm>
          <a:custGeom>
            <a:avLst/>
            <a:gdLst/>
            <a:ahLst/>
            <a:cxnLst/>
            <a:rect l="l" t="t" r="r" b="b"/>
            <a:pathLst>
              <a:path w="14357351" h="9368172" extrusionOk="0">
                <a:moveTo>
                  <a:pt x="0" y="0"/>
                </a:moveTo>
                <a:lnTo>
                  <a:pt x="14357351" y="0"/>
                </a:lnTo>
                <a:lnTo>
                  <a:pt x="14357351" y="9368171"/>
                </a:lnTo>
                <a:lnTo>
                  <a:pt x="0" y="9368171"/>
                </a:lnTo>
                <a:lnTo>
                  <a:pt x="0" y="0"/>
                </a:lnTo>
                <a:close/>
              </a:path>
            </a:pathLst>
          </a:custGeom>
          <a:blipFill rotWithShape="1">
            <a:blip r:embed="rId3">
              <a:alphaModFix amt="19999"/>
            </a:blip>
            <a:stretch>
              <a:fillRect/>
            </a:stretch>
          </a:blipFill>
          <a:ln>
            <a:noFill/>
          </a:ln>
        </p:spPr>
      </p:sp>
      <p:grpSp>
        <p:nvGrpSpPr>
          <p:cNvPr id="148" name="Google Shape;148;p14"/>
          <p:cNvGrpSpPr/>
          <p:nvPr/>
        </p:nvGrpSpPr>
        <p:grpSpPr>
          <a:xfrm>
            <a:off x="-297850" y="-850361"/>
            <a:ext cx="7993047" cy="7993047"/>
            <a:chOff x="0" y="0"/>
            <a:chExt cx="10657396" cy="10657396"/>
          </a:xfrm>
        </p:grpSpPr>
        <p:grpSp>
          <p:nvGrpSpPr>
            <p:cNvPr id="149" name="Google Shape;149;p14"/>
            <p:cNvGrpSpPr/>
            <p:nvPr/>
          </p:nvGrpSpPr>
          <p:grpSpPr>
            <a:xfrm>
              <a:off x="0" y="0"/>
              <a:ext cx="10657396" cy="10657396"/>
              <a:chOff x="0" y="0"/>
              <a:chExt cx="812800" cy="812800"/>
            </a:xfrm>
          </p:grpSpPr>
          <p:sp>
            <p:nvSpPr>
              <p:cNvPr id="150" name="Google Shape;15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2" name="Google Shape;152;p14"/>
            <p:cNvGrpSpPr/>
            <p:nvPr/>
          </p:nvGrpSpPr>
          <p:grpSpPr>
            <a:xfrm>
              <a:off x="1034397" y="1034397"/>
              <a:ext cx="8588602" cy="8588602"/>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 name="Google Shape;155;p14"/>
            <p:cNvGrpSpPr/>
            <p:nvPr/>
          </p:nvGrpSpPr>
          <p:grpSpPr>
            <a:xfrm>
              <a:off x="1786907" y="1786907"/>
              <a:ext cx="7083581" cy="7083581"/>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4"/>
            <p:cNvGrpSpPr/>
            <p:nvPr/>
          </p:nvGrpSpPr>
          <p:grpSpPr>
            <a:xfrm>
              <a:off x="2409352" y="2409352"/>
              <a:ext cx="5838691" cy="5838691"/>
              <a:chOff x="0" y="0"/>
              <a:chExt cx="812800" cy="812800"/>
            </a:xfrm>
          </p:grpSpPr>
          <p:sp>
            <p:nvSpPr>
              <p:cNvPr id="159" name="Google Shape;15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4"/>
            <p:cNvGrpSpPr/>
            <p:nvPr/>
          </p:nvGrpSpPr>
          <p:grpSpPr>
            <a:xfrm>
              <a:off x="3092186" y="3092186"/>
              <a:ext cx="4473024" cy="4473024"/>
              <a:chOff x="0" y="0"/>
              <a:chExt cx="812800" cy="812800"/>
            </a:xfrm>
          </p:grpSpPr>
          <p:sp>
            <p:nvSpPr>
              <p:cNvPr id="162" name="Google Shape;16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4" name="Google Shape;164;p14"/>
          <p:cNvGrpSpPr/>
          <p:nvPr/>
        </p:nvGrpSpPr>
        <p:grpSpPr>
          <a:xfrm>
            <a:off x="1989919" y="-179217"/>
            <a:ext cx="3086100" cy="6469932"/>
            <a:chOff x="0" y="-47625"/>
            <a:chExt cx="812800" cy="1704015"/>
          </a:xfrm>
        </p:grpSpPr>
        <p:sp>
          <p:nvSpPr>
            <p:cNvPr id="165" name="Google Shape;165;p14"/>
            <p:cNvSpPr/>
            <p:nvPr/>
          </p:nvSpPr>
          <p:spPr>
            <a:xfrm>
              <a:off x="0" y="0"/>
              <a:ext cx="812800" cy="1656390"/>
            </a:xfrm>
            <a:custGeom>
              <a:avLst/>
              <a:gdLst/>
              <a:ahLst/>
              <a:cxnLst/>
              <a:rect l="l" t="t" r="r" b="b"/>
              <a:pathLst>
                <a:path w="812800" h="1656390" extrusionOk="0">
                  <a:moveTo>
                    <a:pt x="0" y="0"/>
                  </a:moveTo>
                  <a:lnTo>
                    <a:pt x="812800" y="0"/>
                  </a:lnTo>
                  <a:lnTo>
                    <a:pt x="812800" y="1656390"/>
                  </a:lnTo>
                  <a:lnTo>
                    <a:pt x="0" y="1656390"/>
                  </a:lnTo>
                  <a:close/>
                </a:path>
              </a:pathLst>
            </a:custGeom>
            <a:solidFill>
              <a:srgbClr val="F35391"/>
            </a:solidFill>
            <a:ln>
              <a:noFill/>
            </a:ln>
          </p:spPr>
        </p:sp>
        <p:sp>
          <p:nvSpPr>
            <p:cNvPr id="166" name="Google Shape;166;p14"/>
            <p:cNvSpPr txBox="1"/>
            <p:nvPr/>
          </p:nvSpPr>
          <p:spPr>
            <a:xfrm>
              <a:off x="0" y="-47625"/>
              <a:ext cx="812800" cy="170401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4"/>
          <p:cNvGrpSpPr/>
          <p:nvPr/>
        </p:nvGrpSpPr>
        <p:grpSpPr>
          <a:xfrm>
            <a:off x="15201900" y="-180826"/>
            <a:ext cx="3086100" cy="10466217"/>
            <a:chOff x="0" y="-47625"/>
            <a:chExt cx="812800" cy="2756534"/>
          </a:xfrm>
        </p:grpSpPr>
        <p:sp>
          <p:nvSpPr>
            <p:cNvPr id="168" name="Google Shape;168;p14"/>
            <p:cNvSpPr/>
            <p:nvPr/>
          </p:nvSpPr>
          <p:spPr>
            <a:xfrm>
              <a:off x="0" y="0"/>
              <a:ext cx="812800" cy="2708909"/>
            </a:xfrm>
            <a:custGeom>
              <a:avLst/>
              <a:gdLst/>
              <a:ahLst/>
              <a:cxnLst/>
              <a:rect l="l" t="t" r="r" b="b"/>
              <a:pathLst>
                <a:path w="812800" h="2708909" extrusionOk="0">
                  <a:moveTo>
                    <a:pt x="0" y="0"/>
                  </a:moveTo>
                  <a:lnTo>
                    <a:pt x="812800" y="0"/>
                  </a:lnTo>
                  <a:lnTo>
                    <a:pt x="812800" y="2708909"/>
                  </a:lnTo>
                  <a:lnTo>
                    <a:pt x="0" y="2708909"/>
                  </a:lnTo>
                  <a:close/>
                </a:path>
              </a:pathLst>
            </a:custGeom>
            <a:solidFill>
              <a:srgbClr val="69F3C2"/>
            </a:solidFill>
            <a:ln>
              <a:noFill/>
            </a:ln>
          </p:spPr>
        </p:sp>
        <p:sp>
          <p:nvSpPr>
            <p:cNvPr id="169" name="Google Shape;169;p14"/>
            <p:cNvSpPr txBox="1"/>
            <p:nvPr/>
          </p:nvSpPr>
          <p:spPr>
            <a:xfrm>
              <a:off x="0" y="-47625"/>
              <a:ext cx="812800" cy="27565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0" name="Google Shape;170;p14"/>
          <p:cNvSpPr/>
          <p:nvPr/>
        </p:nvSpPr>
        <p:spPr>
          <a:xfrm>
            <a:off x="15043100" y="-850338"/>
            <a:ext cx="6858000" cy="10134270"/>
          </a:xfrm>
          <a:custGeom>
            <a:avLst/>
            <a:gdLst/>
            <a:ahLst/>
            <a:cxnLst/>
            <a:rect l="l" t="t" r="r" b="b"/>
            <a:pathLst>
              <a:path w="6858000" h="10134270" extrusionOk="0">
                <a:moveTo>
                  <a:pt x="0" y="0"/>
                </a:moveTo>
                <a:lnTo>
                  <a:pt x="6858000" y="0"/>
                </a:lnTo>
                <a:lnTo>
                  <a:pt x="6858000" y="10134270"/>
                </a:lnTo>
                <a:lnTo>
                  <a:pt x="0" y="10134270"/>
                </a:lnTo>
                <a:lnTo>
                  <a:pt x="0" y="0"/>
                </a:lnTo>
                <a:close/>
              </a:path>
            </a:pathLst>
          </a:custGeom>
          <a:blipFill rotWithShape="1">
            <a:blip r:embed="rId4">
              <a:alphaModFix/>
            </a:blip>
            <a:stretch>
              <a:fillRect l="-14629" r="-131652"/>
            </a:stretch>
          </a:blipFill>
          <a:ln>
            <a:noFill/>
          </a:ln>
        </p:spPr>
      </p:sp>
      <p:grpSp>
        <p:nvGrpSpPr>
          <p:cNvPr id="171" name="Google Shape;171;p14"/>
          <p:cNvGrpSpPr/>
          <p:nvPr/>
        </p:nvGrpSpPr>
        <p:grpSpPr>
          <a:xfrm>
            <a:off x="10942193" y="8259518"/>
            <a:ext cx="339583" cy="359480"/>
            <a:chOff x="0" y="-47625"/>
            <a:chExt cx="812800" cy="860425"/>
          </a:xfrm>
        </p:grpSpPr>
        <p:sp>
          <p:nvSpPr>
            <p:cNvPr id="172" name="Google Shape;172;p1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9F3C2"/>
            </a:solidFill>
            <a:ln>
              <a:noFill/>
            </a:ln>
          </p:spPr>
        </p:sp>
        <p:sp>
          <p:nvSpPr>
            <p:cNvPr id="173" name="Google Shape;173;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4"/>
          <p:cNvSpPr txBox="1"/>
          <p:nvPr/>
        </p:nvSpPr>
        <p:spPr>
          <a:xfrm>
            <a:off x="5600525" y="2136982"/>
            <a:ext cx="8313000" cy="520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900" b="1" dirty="0">
                <a:solidFill>
                  <a:schemeClr val="lt1"/>
                </a:solidFill>
              </a:rPr>
              <a:t>1= Details of the vulnerability and how it arises.</a:t>
            </a:r>
            <a:endParaRPr sz="4000" b="1"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US" sz="3900" b="1" dirty="0">
                <a:solidFill>
                  <a:schemeClr val="lt1"/>
                </a:solidFill>
              </a:rPr>
              <a:t>2=Detailed exploitation of the vulnerability. </a:t>
            </a:r>
            <a:endParaRPr sz="3900" b="1"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US" sz="3900" b="1" dirty="0">
                <a:solidFill>
                  <a:schemeClr val="lt1"/>
                </a:solidFill>
              </a:rPr>
              <a:t>3=Details about the method/tools used to exploit the vulnerability.</a:t>
            </a:r>
            <a:endParaRPr sz="3900" b="1" dirty="0">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US" sz="3900" b="1" dirty="0">
                <a:solidFill>
                  <a:schemeClr val="lt1"/>
                </a:solidFill>
              </a:rPr>
              <a:t>4=How to patch the vulnerability.</a:t>
            </a:r>
            <a:endParaRPr sz="3800" dirty="0">
              <a:solidFill>
                <a:srgbClr val="FFFFFF"/>
              </a:solidFill>
            </a:endParaRPr>
          </a:p>
        </p:txBody>
      </p:sp>
      <p:sp>
        <p:nvSpPr>
          <p:cNvPr id="175" name="Google Shape;175;p14"/>
          <p:cNvSpPr txBox="1"/>
          <p:nvPr/>
        </p:nvSpPr>
        <p:spPr>
          <a:xfrm>
            <a:off x="4571994" y="523423"/>
            <a:ext cx="7748700" cy="13854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1" i="0" u="sng" strike="noStrike" cap="none" dirty="0">
                <a:solidFill>
                  <a:srgbClr val="FFFFFF"/>
                </a:solidFill>
                <a:latin typeface="Montserrat"/>
                <a:ea typeface="Montserrat"/>
                <a:cs typeface="Montserrat"/>
                <a:sym typeface="Montserrat"/>
              </a:rPr>
              <a:t>Introductio</a:t>
            </a:r>
            <a:r>
              <a:rPr lang="en-US" sz="9000" b="1" u="sng" dirty="0">
                <a:solidFill>
                  <a:srgbClr val="FFFFFF"/>
                </a:solidFill>
                <a:latin typeface="Montserrat"/>
                <a:ea typeface="Montserrat"/>
                <a:cs typeface="Montserrat"/>
                <a:sym typeface="Montserrat"/>
              </a:rPr>
              <a:t>n</a:t>
            </a:r>
            <a:endParaRPr u="sng" dirty="0"/>
          </a:p>
        </p:txBody>
      </p:sp>
      <p:sp>
        <p:nvSpPr>
          <p:cNvPr id="176" name="Google Shape;176;p14"/>
          <p:cNvSpPr txBox="1"/>
          <p:nvPr/>
        </p:nvSpPr>
        <p:spPr>
          <a:xfrm>
            <a:off x="10185400" y="8831725"/>
            <a:ext cx="3744000" cy="1046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800" b="1" u="sng" dirty="0">
                <a:solidFill>
                  <a:srgbClr val="FFFFFF"/>
                </a:solidFill>
              </a:rPr>
              <a:t>Meteora</a:t>
            </a:r>
            <a:endParaRPr sz="5000" b="1" u="sng" dirty="0"/>
          </a:p>
        </p:txBody>
      </p:sp>
      <p:pic>
        <p:nvPicPr>
          <p:cNvPr id="177" name="Google Shape;177;p14"/>
          <p:cNvPicPr preferRelativeResize="0"/>
          <p:nvPr/>
        </p:nvPicPr>
        <p:blipFill>
          <a:blip r:embed="rId5">
            <a:alphaModFix/>
          </a:blip>
          <a:stretch>
            <a:fillRect/>
          </a:stretch>
        </p:blipFill>
        <p:spPr>
          <a:xfrm>
            <a:off x="14033500" y="972675"/>
            <a:ext cx="6134100" cy="6977525"/>
          </a:xfrm>
          <a:prstGeom prst="rect">
            <a:avLst/>
          </a:prstGeom>
          <a:noFill/>
          <a:ln>
            <a:noFill/>
          </a:ln>
        </p:spPr>
      </p:pic>
      <p:sp>
        <p:nvSpPr>
          <p:cNvPr id="178" name="Google Shape;178;p14"/>
          <p:cNvSpPr txBox="1"/>
          <p:nvPr/>
        </p:nvSpPr>
        <p:spPr>
          <a:xfrm>
            <a:off x="11281675" y="8032913"/>
            <a:ext cx="41910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dirty="0">
                <a:solidFill>
                  <a:schemeClr val="lt1"/>
                </a:solidFill>
                <a:latin typeface="Calibri"/>
                <a:ea typeface="Calibri"/>
                <a:cs typeface="Calibri"/>
                <a:sym typeface="Calibri"/>
              </a:rPr>
              <a:t>Team:</a:t>
            </a:r>
            <a:endParaRPr sz="4200" b="1"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613"/>
        <p:cNvGrpSpPr/>
        <p:nvPr/>
      </p:nvGrpSpPr>
      <p:grpSpPr>
        <a:xfrm>
          <a:off x="0" y="0"/>
          <a:ext cx="0" cy="0"/>
          <a:chOff x="0" y="0"/>
          <a:chExt cx="0" cy="0"/>
        </a:xfrm>
      </p:grpSpPr>
      <p:sp>
        <p:nvSpPr>
          <p:cNvPr id="614" name="Google Shape;614;p27"/>
          <p:cNvSpPr/>
          <p:nvPr/>
        </p:nvSpPr>
        <p:spPr>
          <a:xfrm rot="-2699999">
            <a:off x="-6254673" y="-3814025"/>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15" name="Google Shape;615;p27"/>
          <p:cNvSpPr txBox="1"/>
          <p:nvPr/>
        </p:nvSpPr>
        <p:spPr>
          <a:xfrm>
            <a:off x="9760515" y="2393598"/>
            <a:ext cx="6202800" cy="25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600">
                <a:solidFill>
                  <a:srgbClr val="FFFFFF"/>
                </a:solidFill>
                <a:latin typeface="Montserrat SemiBold"/>
                <a:ea typeface="Montserrat SemiBold"/>
                <a:cs typeface="Montserrat SemiBold"/>
                <a:sym typeface="Montserrat SemiBold"/>
              </a:rPr>
              <a:t>Patch </a:t>
            </a:r>
            <a:endParaRPr sz="7600">
              <a:solidFill>
                <a:srgbClr val="FFFFFF"/>
              </a:solidFill>
              <a:latin typeface="Montserrat SemiBold"/>
              <a:ea typeface="Montserrat SemiBold"/>
              <a:cs typeface="Montserrat SemiBold"/>
              <a:sym typeface="Montserrat SemiBold"/>
            </a:endParaRPr>
          </a:p>
          <a:p>
            <a:pPr marL="0" marR="0" lvl="0" indent="0" algn="l" rtl="0">
              <a:lnSpc>
                <a:spcPct val="120000"/>
              </a:lnSpc>
              <a:spcBef>
                <a:spcPts val="0"/>
              </a:spcBef>
              <a:spcAft>
                <a:spcPts val="0"/>
              </a:spcAft>
              <a:buNone/>
            </a:pPr>
            <a:r>
              <a:rPr lang="en-US" sz="7600">
                <a:solidFill>
                  <a:srgbClr val="FFFFFF"/>
                </a:solidFill>
                <a:latin typeface="Montserrat SemiBold"/>
                <a:ea typeface="Montserrat SemiBold"/>
                <a:cs typeface="Montserrat SemiBold"/>
                <a:sym typeface="Montserrat SemiBold"/>
              </a:rPr>
              <a:t>vulnerability</a:t>
            </a:r>
            <a:endParaRPr sz="7600">
              <a:solidFill>
                <a:srgbClr val="FFFFFF"/>
              </a:solidFill>
              <a:latin typeface="Montserrat SemiBold"/>
              <a:ea typeface="Montserrat SemiBold"/>
              <a:cs typeface="Montserrat SemiBold"/>
              <a:sym typeface="Montserrat SemiBold"/>
            </a:endParaRPr>
          </a:p>
        </p:txBody>
      </p:sp>
      <p:sp>
        <p:nvSpPr>
          <p:cNvPr id="616" name="Google Shape;616;p27"/>
          <p:cNvSpPr txBox="1"/>
          <p:nvPr/>
        </p:nvSpPr>
        <p:spPr>
          <a:xfrm>
            <a:off x="8966200" y="5356650"/>
            <a:ext cx="9105900" cy="1366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700" b="1">
                <a:solidFill>
                  <a:srgbClr val="FFFFFF"/>
                </a:solidFill>
                <a:latin typeface="Lato"/>
                <a:ea typeface="Lato"/>
                <a:cs typeface="Lato"/>
                <a:sym typeface="Lato"/>
              </a:rPr>
              <a:t>How to Patch/Fix/Prevent vulnerability of bufferover flow</a:t>
            </a:r>
            <a:endParaRPr sz="2800" b="1"/>
          </a:p>
        </p:txBody>
      </p:sp>
      <p:grpSp>
        <p:nvGrpSpPr>
          <p:cNvPr id="617" name="Google Shape;617;p27"/>
          <p:cNvGrpSpPr/>
          <p:nvPr/>
        </p:nvGrpSpPr>
        <p:grpSpPr>
          <a:xfrm>
            <a:off x="14737499" y="936876"/>
            <a:ext cx="1875026" cy="1989564"/>
            <a:chOff x="0" y="-122432"/>
            <a:chExt cx="2500034" cy="2652752"/>
          </a:xfrm>
        </p:grpSpPr>
        <p:grpSp>
          <p:nvGrpSpPr>
            <p:cNvPr id="618" name="Google Shape;618;p27"/>
            <p:cNvGrpSpPr/>
            <p:nvPr/>
          </p:nvGrpSpPr>
          <p:grpSpPr>
            <a:xfrm>
              <a:off x="487115" y="682524"/>
              <a:ext cx="2012919" cy="1847796"/>
              <a:chOff x="0" y="-47625"/>
              <a:chExt cx="812800" cy="746125"/>
            </a:xfrm>
          </p:grpSpPr>
          <p:sp>
            <p:nvSpPr>
              <p:cNvPr id="619" name="Google Shape;619;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20" name="Google Shape;620;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27"/>
            <p:cNvGrpSpPr/>
            <p:nvPr/>
          </p:nvGrpSpPr>
          <p:grpSpPr>
            <a:xfrm>
              <a:off x="0" y="-122432"/>
              <a:ext cx="2089507" cy="1918102"/>
              <a:chOff x="0" y="-47625"/>
              <a:chExt cx="812800" cy="746125"/>
            </a:xfrm>
          </p:grpSpPr>
          <p:sp>
            <p:nvSpPr>
              <p:cNvPr id="622" name="Google Shape;622;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23" name="Google Shape;623;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24" name="Google Shape;624;p27"/>
          <p:cNvSpPr/>
          <p:nvPr/>
        </p:nvSpPr>
        <p:spPr>
          <a:xfrm rot="7808129">
            <a:off x="10331130" y="5324807"/>
            <a:ext cx="14366322" cy="9374025"/>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grpSp>
        <p:nvGrpSpPr>
          <p:cNvPr id="625" name="Google Shape;625;p27"/>
          <p:cNvGrpSpPr/>
          <p:nvPr/>
        </p:nvGrpSpPr>
        <p:grpSpPr>
          <a:xfrm>
            <a:off x="4572000" y="8297484"/>
            <a:ext cx="914563" cy="960815"/>
            <a:chOff x="0" y="-60012"/>
            <a:chExt cx="1219417" cy="1281087"/>
          </a:xfrm>
        </p:grpSpPr>
        <p:grpSp>
          <p:nvGrpSpPr>
            <p:cNvPr id="626" name="Google Shape;626;p27"/>
            <p:cNvGrpSpPr/>
            <p:nvPr/>
          </p:nvGrpSpPr>
          <p:grpSpPr>
            <a:xfrm>
              <a:off x="221150" y="304698"/>
              <a:ext cx="998267" cy="916377"/>
              <a:chOff x="0" y="-47625"/>
              <a:chExt cx="812800" cy="746125"/>
            </a:xfrm>
          </p:grpSpPr>
          <p:sp>
            <p:nvSpPr>
              <p:cNvPr id="627" name="Google Shape;627;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28" name="Google Shape;628;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0" y="-60012"/>
              <a:ext cx="1024208" cy="940191"/>
              <a:chOff x="0" y="-47625"/>
              <a:chExt cx="812800" cy="746125"/>
            </a:xfrm>
          </p:grpSpPr>
          <p:sp>
            <p:nvSpPr>
              <p:cNvPr id="630" name="Google Shape;630;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31" name="Google Shape;631;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5400000">
            <a:off x="4671790" y="3655300"/>
            <a:ext cx="265996" cy="6732946"/>
            <a:chOff x="0" y="-47625"/>
            <a:chExt cx="70057" cy="1773286"/>
          </a:xfrm>
        </p:grpSpPr>
        <p:sp>
          <p:nvSpPr>
            <p:cNvPr id="633" name="Google Shape;633;p27"/>
            <p:cNvSpPr/>
            <p:nvPr/>
          </p:nvSpPr>
          <p:spPr>
            <a:xfrm>
              <a:off x="0" y="0"/>
              <a:ext cx="70057" cy="1725661"/>
            </a:xfrm>
            <a:custGeom>
              <a:avLst/>
              <a:gdLst/>
              <a:ahLst/>
              <a:cxnLst/>
              <a:rect l="l" t="t" r="r" b="b"/>
              <a:pathLst>
                <a:path w="70057" h="1725661" extrusionOk="0">
                  <a:moveTo>
                    <a:pt x="0" y="0"/>
                  </a:moveTo>
                  <a:lnTo>
                    <a:pt x="70057" y="0"/>
                  </a:lnTo>
                  <a:lnTo>
                    <a:pt x="70057" y="1725661"/>
                  </a:lnTo>
                  <a:lnTo>
                    <a:pt x="0" y="1725661"/>
                  </a:lnTo>
                  <a:close/>
                </a:path>
              </a:pathLst>
            </a:custGeom>
            <a:solidFill>
              <a:srgbClr val="F35391"/>
            </a:solidFill>
            <a:ln>
              <a:noFill/>
            </a:ln>
          </p:spPr>
        </p:sp>
        <p:sp>
          <p:nvSpPr>
            <p:cNvPr id="634" name="Google Shape;634;p27"/>
            <p:cNvSpPr txBox="1"/>
            <p:nvPr/>
          </p:nvSpPr>
          <p:spPr>
            <a:xfrm>
              <a:off x="0" y="-47625"/>
              <a:ext cx="70057" cy="17732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35" name="Google Shape;635;p27"/>
          <p:cNvPicPr preferRelativeResize="0"/>
          <p:nvPr/>
        </p:nvPicPr>
        <p:blipFill>
          <a:blip r:embed="rId4">
            <a:alphaModFix/>
          </a:blip>
          <a:stretch>
            <a:fillRect/>
          </a:stretch>
        </p:blipFill>
        <p:spPr>
          <a:xfrm>
            <a:off x="1438275" y="2578100"/>
            <a:ext cx="6994525" cy="410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anim calcmode="lin" valueType="num">
                                      <p:cBhvr additive="base">
                                        <p:cTn id="7" dur="1000"/>
                                        <p:tgtEl>
                                          <p:spTgt spid="6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639"/>
        <p:cNvGrpSpPr/>
        <p:nvPr/>
      </p:nvGrpSpPr>
      <p:grpSpPr>
        <a:xfrm>
          <a:off x="0" y="0"/>
          <a:ext cx="0" cy="0"/>
          <a:chOff x="0" y="0"/>
          <a:chExt cx="0" cy="0"/>
        </a:xfrm>
      </p:grpSpPr>
      <p:sp>
        <p:nvSpPr>
          <p:cNvPr id="640" name="Google Shape;640;p28"/>
          <p:cNvSpPr/>
          <p:nvPr/>
        </p:nvSpPr>
        <p:spPr>
          <a:xfrm rot="-2699999">
            <a:off x="-6422915" y="-448977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41" name="Google Shape;641;p28"/>
          <p:cNvSpPr/>
          <p:nvPr/>
        </p:nvSpPr>
        <p:spPr>
          <a:xfrm rot="7808129">
            <a:off x="11586709" y="5144508"/>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642" name="Google Shape;642;p28"/>
          <p:cNvGrpSpPr/>
          <p:nvPr/>
        </p:nvGrpSpPr>
        <p:grpSpPr>
          <a:xfrm>
            <a:off x="14850487" y="936876"/>
            <a:ext cx="1875026" cy="1989564"/>
            <a:chOff x="0" y="-122432"/>
            <a:chExt cx="2500034" cy="2652752"/>
          </a:xfrm>
        </p:grpSpPr>
        <p:grpSp>
          <p:nvGrpSpPr>
            <p:cNvPr id="643" name="Google Shape;643;p28"/>
            <p:cNvGrpSpPr/>
            <p:nvPr/>
          </p:nvGrpSpPr>
          <p:grpSpPr>
            <a:xfrm>
              <a:off x="487115" y="682524"/>
              <a:ext cx="2012919" cy="1847796"/>
              <a:chOff x="0" y="-47625"/>
              <a:chExt cx="812800" cy="746125"/>
            </a:xfrm>
          </p:grpSpPr>
          <p:sp>
            <p:nvSpPr>
              <p:cNvPr id="644" name="Google Shape;644;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45" name="Google Shape;645;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6" name="Google Shape;646;p28"/>
            <p:cNvGrpSpPr/>
            <p:nvPr/>
          </p:nvGrpSpPr>
          <p:grpSpPr>
            <a:xfrm>
              <a:off x="0" y="-122432"/>
              <a:ext cx="2089507" cy="1918102"/>
              <a:chOff x="0" y="-47625"/>
              <a:chExt cx="812800" cy="746125"/>
            </a:xfrm>
          </p:grpSpPr>
          <p:sp>
            <p:nvSpPr>
              <p:cNvPr id="647" name="Google Shape;647;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48" name="Google Shape;648;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49" name="Google Shape;649;p28"/>
          <p:cNvGrpSpPr/>
          <p:nvPr/>
        </p:nvGrpSpPr>
        <p:grpSpPr>
          <a:xfrm>
            <a:off x="1667753" y="5864851"/>
            <a:ext cx="847888" cy="856040"/>
            <a:chOff x="0" y="-60012"/>
            <a:chExt cx="1130517" cy="1141387"/>
          </a:xfrm>
        </p:grpSpPr>
        <p:grpSp>
          <p:nvGrpSpPr>
            <p:cNvPr id="650" name="Google Shape;650;p28"/>
            <p:cNvGrpSpPr/>
            <p:nvPr/>
          </p:nvGrpSpPr>
          <p:grpSpPr>
            <a:xfrm>
              <a:off x="132250" y="164998"/>
              <a:ext cx="998267" cy="916377"/>
              <a:chOff x="0" y="-47625"/>
              <a:chExt cx="812800" cy="746125"/>
            </a:xfrm>
          </p:grpSpPr>
          <p:sp>
            <p:nvSpPr>
              <p:cNvPr id="651" name="Google Shape;651;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52" name="Google Shape;652;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8"/>
            <p:cNvGrpSpPr/>
            <p:nvPr/>
          </p:nvGrpSpPr>
          <p:grpSpPr>
            <a:xfrm>
              <a:off x="0" y="-60012"/>
              <a:ext cx="1024208" cy="940191"/>
              <a:chOff x="0" y="-47625"/>
              <a:chExt cx="812800" cy="746125"/>
            </a:xfrm>
          </p:grpSpPr>
          <p:sp>
            <p:nvSpPr>
              <p:cNvPr id="654" name="Google Shape;654;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55" name="Google Shape;655;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56" name="Google Shape;656;p28"/>
          <p:cNvSpPr txBox="1"/>
          <p:nvPr/>
        </p:nvSpPr>
        <p:spPr>
          <a:xfrm>
            <a:off x="3517900" y="0"/>
            <a:ext cx="11332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2200">
              <a:solidFill>
                <a:schemeClr val="dk1"/>
              </a:solidFill>
            </a:endParaRPr>
          </a:p>
        </p:txBody>
      </p:sp>
      <p:pic>
        <p:nvPicPr>
          <p:cNvPr id="657" name="Google Shape;657;p28"/>
          <p:cNvPicPr preferRelativeResize="0"/>
          <p:nvPr/>
        </p:nvPicPr>
        <p:blipFill>
          <a:blip r:embed="rId4">
            <a:alphaModFix/>
          </a:blip>
          <a:stretch>
            <a:fillRect/>
          </a:stretch>
        </p:blipFill>
        <p:spPr>
          <a:xfrm>
            <a:off x="13919198" y="8016775"/>
            <a:ext cx="4338024" cy="2270225"/>
          </a:xfrm>
          <a:prstGeom prst="rect">
            <a:avLst/>
          </a:prstGeom>
          <a:noFill/>
          <a:ln>
            <a:noFill/>
          </a:ln>
        </p:spPr>
      </p:pic>
      <p:pic>
        <p:nvPicPr>
          <p:cNvPr id="658" name="Google Shape;658;p28"/>
          <p:cNvPicPr preferRelativeResize="0"/>
          <p:nvPr/>
        </p:nvPicPr>
        <p:blipFill>
          <a:blip r:embed="rId5">
            <a:alphaModFix/>
          </a:blip>
          <a:stretch>
            <a:fillRect/>
          </a:stretch>
        </p:blipFill>
        <p:spPr>
          <a:xfrm>
            <a:off x="11949113" y="1007725"/>
            <a:ext cx="2466975" cy="1847850"/>
          </a:xfrm>
          <a:prstGeom prst="rect">
            <a:avLst/>
          </a:prstGeom>
          <a:noFill/>
          <a:ln>
            <a:noFill/>
          </a:ln>
        </p:spPr>
      </p:pic>
      <p:pic>
        <p:nvPicPr>
          <p:cNvPr id="659" name="Google Shape;659;p28"/>
          <p:cNvPicPr preferRelativeResize="0"/>
          <p:nvPr/>
        </p:nvPicPr>
        <p:blipFill>
          <a:blip r:embed="rId6">
            <a:alphaModFix/>
          </a:blip>
          <a:stretch>
            <a:fillRect/>
          </a:stretch>
        </p:blipFill>
        <p:spPr>
          <a:xfrm>
            <a:off x="0" y="7025346"/>
            <a:ext cx="4698426" cy="3261661"/>
          </a:xfrm>
          <a:prstGeom prst="rect">
            <a:avLst/>
          </a:prstGeom>
          <a:noFill/>
          <a:ln>
            <a:noFill/>
          </a:ln>
        </p:spPr>
      </p:pic>
      <p:pic>
        <p:nvPicPr>
          <p:cNvPr id="660" name="Google Shape;660;p28"/>
          <p:cNvPicPr preferRelativeResize="0"/>
          <p:nvPr/>
        </p:nvPicPr>
        <p:blipFill>
          <a:blip r:embed="rId7">
            <a:alphaModFix/>
          </a:blip>
          <a:stretch>
            <a:fillRect/>
          </a:stretch>
        </p:blipFill>
        <p:spPr>
          <a:xfrm>
            <a:off x="13919200" y="3049913"/>
            <a:ext cx="4338026" cy="2440141"/>
          </a:xfrm>
          <a:prstGeom prst="rect">
            <a:avLst/>
          </a:prstGeom>
          <a:noFill/>
          <a:ln>
            <a:noFill/>
          </a:ln>
        </p:spPr>
      </p:pic>
      <p:pic>
        <p:nvPicPr>
          <p:cNvPr id="661" name="Google Shape;661;p28"/>
          <p:cNvPicPr preferRelativeResize="0"/>
          <p:nvPr/>
        </p:nvPicPr>
        <p:blipFill>
          <a:blip r:embed="rId8">
            <a:alphaModFix/>
          </a:blip>
          <a:stretch>
            <a:fillRect/>
          </a:stretch>
        </p:blipFill>
        <p:spPr>
          <a:xfrm>
            <a:off x="0" y="0"/>
            <a:ext cx="3053476" cy="1593850"/>
          </a:xfrm>
          <a:prstGeom prst="rect">
            <a:avLst/>
          </a:prstGeom>
          <a:noFill/>
          <a:ln>
            <a:noFill/>
          </a:ln>
        </p:spPr>
      </p:pic>
      <p:sp>
        <p:nvSpPr>
          <p:cNvPr id="662" name="Google Shape;662;p28"/>
          <p:cNvSpPr txBox="1"/>
          <p:nvPr/>
        </p:nvSpPr>
        <p:spPr>
          <a:xfrm>
            <a:off x="4964188" y="1007725"/>
            <a:ext cx="7044300" cy="5831700"/>
          </a:xfrm>
          <a:prstGeom prst="rect">
            <a:avLst/>
          </a:prstGeom>
          <a:noFill/>
          <a:ln>
            <a:noFill/>
          </a:ln>
        </p:spPr>
        <p:txBody>
          <a:bodyPr spcFirstLastPara="1" wrap="square" lIns="91425" tIns="91425" rIns="91425" bIns="91425" anchor="t" anchorCtr="0">
            <a:noAutofit/>
          </a:bodyPr>
          <a:lstStyle/>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Common protection Methodologies.</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Mitigate Buffer overflow attack.</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Buffer overflow Solutions.</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websites and tools to protect against Buffer overflow attack.</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Conclusion.</a:t>
            </a:r>
            <a:endParaRPr sz="5500">
              <a:solidFill>
                <a:schemeClr val="lt1"/>
              </a:solidFill>
              <a:latin typeface="Calibri"/>
              <a:ea typeface="Calibri"/>
              <a:cs typeface="Calibri"/>
              <a:sym typeface="Calibri"/>
            </a:endParaRPr>
          </a:p>
          <a:p>
            <a:pPr marL="457200" lvl="0" indent="0" algn="l" rtl="0">
              <a:spcBef>
                <a:spcPts val="0"/>
              </a:spcBef>
              <a:spcAft>
                <a:spcPts val="0"/>
              </a:spcAft>
              <a:buNone/>
            </a:pPr>
            <a:endParaRPr sz="55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662"/>
                                        </p:tgtEl>
                                        <p:attrNameLst>
                                          <p:attrName>ppt_y</p:attrName>
                                        </p:attrNameLst>
                                      </p:cBhvr>
                                      <p:tavLst>
                                        <p:tav tm="0">
                                          <p:val>
                                            <p:strVal val="#ppt_y"/>
                                          </p:val>
                                        </p:tav>
                                        <p:tav tm="100000">
                                          <p:val>
                                            <p:strVal val="#ppt_y+1"/>
                                          </p:val>
                                        </p:tav>
                                      </p:tavLst>
                                    </p:anim>
                                    <p:set>
                                      <p:cBhvr>
                                        <p:cTn id="7" dur="1" fill="hold">
                                          <p:stCondLst>
                                            <p:cond delay="1000"/>
                                          </p:stCondLst>
                                        </p:cTn>
                                        <p:tgtEl>
                                          <p:spTgt spid="6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666"/>
        <p:cNvGrpSpPr/>
        <p:nvPr/>
      </p:nvGrpSpPr>
      <p:grpSpPr>
        <a:xfrm>
          <a:off x="0" y="0"/>
          <a:ext cx="0" cy="0"/>
          <a:chOff x="0" y="0"/>
          <a:chExt cx="0" cy="0"/>
        </a:xfrm>
      </p:grpSpPr>
      <p:sp>
        <p:nvSpPr>
          <p:cNvPr id="667" name="Google Shape;667;p29"/>
          <p:cNvSpPr/>
          <p:nvPr/>
        </p:nvSpPr>
        <p:spPr>
          <a:xfrm rot="-2699999">
            <a:off x="-5544457" y="-298863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68" name="Google Shape;668;p29"/>
          <p:cNvSpPr/>
          <p:nvPr/>
        </p:nvSpPr>
        <p:spPr>
          <a:xfrm>
            <a:off x="1385116" y="1958399"/>
            <a:ext cx="7719098" cy="6684391"/>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669" name="Google Shape;669;p29"/>
          <p:cNvSpPr txBox="1"/>
          <p:nvPr/>
        </p:nvSpPr>
        <p:spPr>
          <a:xfrm>
            <a:off x="8445520" y="2732565"/>
            <a:ext cx="88137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670" name="Google Shape;670;p29"/>
          <p:cNvSpPr/>
          <p:nvPr/>
        </p:nvSpPr>
        <p:spPr>
          <a:xfrm rot="7807243">
            <a:off x="11558860" y="5109908"/>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71" name="Google Shape;671;p29"/>
          <p:cNvSpPr txBox="1"/>
          <p:nvPr/>
        </p:nvSpPr>
        <p:spPr>
          <a:xfrm>
            <a:off x="9347200" y="372025"/>
            <a:ext cx="8534400" cy="5625900"/>
          </a:xfrm>
          <a:prstGeom prst="rect">
            <a:avLst/>
          </a:prstGeom>
          <a:noFill/>
          <a:ln>
            <a:noFill/>
          </a:ln>
        </p:spPr>
        <p:txBody>
          <a:bodyPr spcFirstLastPara="1" wrap="square" lIns="0" tIns="0" rIns="0" bIns="0" anchor="t" anchorCtr="0">
            <a:spAutoFit/>
          </a:bodyPr>
          <a:lstStyle/>
          <a:p>
            <a:pPr marL="457200" lvl="0" indent="-514350" algn="l" rtl="0">
              <a:lnSpc>
                <a:spcPct val="115000"/>
              </a:lnSpc>
              <a:spcBef>
                <a:spcPts val="1200"/>
              </a:spcBef>
              <a:spcAft>
                <a:spcPts val="0"/>
              </a:spcAft>
              <a:buClr>
                <a:schemeClr val="lt1"/>
              </a:buClr>
              <a:buSzPts val="4500"/>
              <a:buChar char="★"/>
            </a:pPr>
            <a:r>
              <a:rPr lang="en-US" sz="4500">
                <a:solidFill>
                  <a:schemeClr val="lt1"/>
                </a:solidFill>
              </a:rPr>
              <a:t>Developers can protect against buffer overflow </a:t>
            </a:r>
            <a:r>
              <a:rPr lang="en-US" sz="4500" u="sng">
                <a:solidFill>
                  <a:schemeClr val="lt1"/>
                </a:solidFill>
                <a:hlinkClick r:id="rId4">
                  <a:extLst>
                    <a:ext uri="{A12FA001-AC4F-418D-AE19-62706E023703}">
                      <ahyp:hlinkClr xmlns:ahyp="http://schemas.microsoft.com/office/drawing/2018/hyperlinkcolor" val="tx"/>
                    </a:ext>
                  </a:extLst>
                </a:hlinkClick>
              </a:rPr>
              <a:t>vulnerabilities</a:t>
            </a:r>
            <a:r>
              <a:rPr lang="en-US" sz="4500">
                <a:solidFill>
                  <a:schemeClr val="lt1"/>
                </a:solidFill>
              </a:rPr>
              <a:t> via security measures in their code, or by using languages that offer built-in protection.</a:t>
            </a:r>
            <a:endParaRPr sz="4500">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US" sz="4500">
                <a:solidFill>
                  <a:schemeClr val="lt1"/>
                </a:solidFill>
              </a:rPr>
              <a:t>In addition, modern operating systems have runtime protection.</a:t>
            </a:r>
            <a:endParaRPr sz="2300">
              <a:solidFill>
                <a:srgbClr val="FFFFFF"/>
              </a:solidFill>
              <a:latin typeface="Lato"/>
              <a:ea typeface="Lato"/>
              <a:cs typeface="Lato"/>
              <a:sym typeface="Lato"/>
            </a:endParaRPr>
          </a:p>
        </p:txBody>
      </p:sp>
      <p:grpSp>
        <p:nvGrpSpPr>
          <p:cNvPr id="672" name="Google Shape;672;p29"/>
          <p:cNvGrpSpPr/>
          <p:nvPr/>
        </p:nvGrpSpPr>
        <p:grpSpPr>
          <a:xfrm>
            <a:off x="7597630" y="645158"/>
            <a:ext cx="847888" cy="856040"/>
            <a:chOff x="0" y="-60012"/>
            <a:chExt cx="1130517" cy="1141387"/>
          </a:xfrm>
        </p:grpSpPr>
        <p:grpSp>
          <p:nvGrpSpPr>
            <p:cNvPr id="673" name="Google Shape;673;p29"/>
            <p:cNvGrpSpPr/>
            <p:nvPr/>
          </p:nvGrpSpPr>
          <p:grpSpPr>
            <a:xfrm>
              <a:off x="132250" y="164998"/>
              <a:ext cx="998267" cy="916377"/>
              <a:chOff x="0" y="-47625"/>
              <a:chExt cx="812800" cy="746125"/>
            </a:xfrm>
          </p:grpSpPr>
          <p:sp>
            <p:nvSpPr>
              <p:cNvPr id="674" name="Google Shape;674;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75" name="Google Shape;675;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6" name="Google Shape;676;p29"/>
            <p:cNvGrpSpPr/>
            <p:nvPr/>
          </p:nvGrpSpPr>
          <p:grpSpPr>
            <a:xfrm>
              <a:off x="0" y="-60012"/>
              <a:ext cx="1024208" cy="940191"/>
              <a:chOff x="0" y="-47625"/>
              <a:chExt cx="812800" cy="746125"/>
            </a:xfrm>
          </p:grpSpPr>
          <p:sp>
            <p:nvSpPr>
              <p:cNvPr id="677" name="Google Shape;677;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78" name="Google Shape;678;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79" name="Google Shape;679;p29"/>
          <p:cNvGrpSpPr/>
          <p:nvPr/>
        </p:nvGrpSpPr>
        <p:grpSpPr>
          <a:xfrm>
            <a:off x="14377141" y="7360262"/>
            <a:ext cx="1271758" cy="1283988"/>
            <a:chOff x="0" y="-90013"/>
            <a:chExt cx="1695678" cy="1711983"/>
          </a:xfrm>
        </p:grpSpPr>
        <p:grpSp>
          <p:nvGrpSpPr>
            <p:cNvPr id="680" name="Google Shape;680;p29"/>
            <p:cNvGrpSpPr/>
            <p:nvPr/>
          </p:nvGrpSpPr>
          <p:grpSpPr>
            <a:xfrm>
              <a:off x="198364" y="247483"/>
              <a:ext cx="1497314" cy="1374487"/>
              <a:chOff x="0" y="-47625"/>
              <a:chExt cx="812800" cy="746125"/>
            </a:xfrm>
          </p:grpSpPr>
          <p:sp>
            <p:nvSpPr>
              <p:cNvPr id="681" name="Google Shape;681;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82" name="Google Shape;682;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29"/>
            <p:cNvGrpSpPr/>
            <p:nvPr/>
          </p:nvGrpSpPr>
          <p:grpSpPr>
            <a:xfrm>
              <a:off x="0" y="-90013"/>
              <a:ext cx="1536223" cy="1410205"/>
              <a:chOff x="0" y="-47625"/>
              <a:chExt cx="812800" cy="746125"/>
            </a:xfrm>
          </p:grpSpPr>
          <p:sp>
            <p:nvSpPr>
              <p:cNvPr id="684" name="Google Shape;684;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85" name="Google Shape;685;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686" name="Google Shape;686;p29"/>
          <p:cNvPicPr preferRelativeResize="0"/>
          <p:nvPr/>
        </p:nvPicPr>
        <p:blipFill>
          <a:blip r:embed="rId5">
            <a:alphaModFix/>
          </a:blip>
          <a:stretch>
            <a:fillRect/>
          </a:stretch>
        </p:blipFill>
        <p:spPr>
          <a:xfrm>
            <a:off x="2041312" y="3342988"/>
            <a:ext cx="6406724" cy="3915224"/>
          </a:xfrm>
          <a:prstGeom prst="rect">
            <a:avLst/>
          </a:prstGeom>
          <a:noFill/>
          <a:ln>
            <a:noFill/>
          </a:ln>
        </p:spPr>
      </p:pic>
      <p:sp>
        <p:nvSpPr>
          <p:cNvPr id="687" name="Google Shape;687;p29"/>
          <p:cNvSpPr txBox="1"/>
          <p:nvPr/>
        </p:nvSpPr>
        <p:spPr>
          <a:xfrm>
            <a:off x="9754000" y="6263450"/>
            <a:ext cx="7720800" cy="831300"/>
          </a:xfrm>
          <a:prstGeom prst="rect">
            <a:avLst/>
          </a:prstGeom>
          <a:noFill/>
          <a:ln>
            <a:noFill/>
          </a:ln>
        </p:spPr>
        <p:txBody>
          <a:bodyPr spcFirstLastPara="1" wrap="square" lIns="91425" tIns="91425" rIns="91425" bIns="91425" anchor="t" anchorCtr="0">
            <a:spAutoFit/>
          </a:bodyPr>
          <a:lstStyle/>
          <a:p>
            <a:pPr marL="457200" lvl="0" indent="-495300" algn="l" rtl="0">
              <a:spcBef>
                <a:spcPts val="0"/>
              </a:spcBef>
              <a:spcAft>
                <a:spcPts val="0"/>
              </a:spcAft>
              <a:buClr>
                <a:schemeClr val="lt1"/>
              </a:buClr>
              <a:buSzPts val="4200"/>
              <a:buFont typeface="Calibri"/>
              <a:buChar char="●"/>
            </a:pPr>
            <a:r>
              <a:rPr lang="en-US" sz="4200" b="1" u="sng">
                <a:solidFill>
                  <a:schemeClr val="lt1"/>
                </a:solidFill>
                <a:latin typeface="Calibri"/>
                <a:ea typeface="Calibri"/>
                <a:cs typeface="Calibri"/>
                <a:sym typeface="Calibri"/>
              </a:rPr>
              <a:t>Three common protections are:</a:t>
            </a:r>
            <a:endParaRPr sz="4200" b="1" u="sng">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5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691"/>
        <p:cNvGrpSpPr/>
        <p:nvPr/>
      </p:nvGrpSpPr>
      <p:grpSpPr>
        <a:xfrm>
          <a:off x="0" y="0"/>
          <a:ext cx="0" cy="0"/>
          <a:chOff x="0" y="0"/>
          <a:chExt cx="0" cy="0"/>
        </a:xfrm>
      </p:grpSpPr>
      <p:sp>
        <p:nvSpPr>
          <p:cNvPr id="692" name="Google Shape;692;p30"/>
          <p:cNvSpPr/>
          <p:nvPr/>
        </p:nvSpPr>
        <p:spPr>
          <a:xfrm>
            <a:off x="2822459" y="3273641"/>
            <a:ext cx="3443636" cy="2982033"/>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693" name="Google Shape;693;p30"/>
          <p:cNvSpPr/>
          <p:nvPr/>
        </p:nvSpPr>
        <p:spPr>
          <a:xfrm rot="-2699999">
            <a:off x="-6422915" y="-365538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94" name="Google Shape;694;p30"/>
          <p:cNvSpPr/>
          <p:nvPr/>
        </p:nvSpPr>
        <p:spPr>
          <a:xfrm rot="7807243">
            <a:off x="11238454" y="3955645"/>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95" name="Google Shape;695;p30"/>
          <p:cNvSpPr txBox="1"/>
          <p:nvPr/>
        </p:nvSpPr>
        <p:spPr>
          <a:xfrm>
            <a:off x="786724" y="530750"/>
            <a:ext cx="16507500" cy="27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100" b="1">
                <a:solidFill>
                  <a:srgbClr val="69F3C2"/>
                </a:solidFill>
                <a:latin typeface="Montserrat Black"/>
                <a:ea typeface="Montserrat Black"/>
                <a:cs typeface="Montserrat Black"/>
                <a:sym typeface="Montserrat Black"/>
              </a:rPr>
              <a:t>Common Protections Methodologies:</a:t>
            </a:r>
            <a:endParaRPr sz="700"/>
          </a:p>
        </p:txBody>
      </p:sp>
      <p:sp>
        <p:nvSpPr>
          <p:cNvPr id="696" name="Google Shape;696;p30"/>
          <p:cNvSpPr/>
          <p:nvPr/>
        </p:nvSpPr>
        <p:spPr>
          <a:xfrm>
            <a:off x="7727152" y="3273641"/>
            <a:ext cx="3443636" cy="2982033"/>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697" name="Google Shape;697;p30"/>
          <p:cNvSpPr/>
          <p:nvPr/>
        </p:nvSpPr>
        <p:spPr>
          <a:xfrm>
            <a:off x="12628113" y="3273641"/>
            <a:ext cx="3443636" cy="2982033"/>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grpSp>
        <p:nvGrpSpPr>
          <p:cNvPr id="698" name="Google Shape;698;p30"/>
          <p:cNvGrpSpPr/>
          <p:nvPr/>
        </p:nvGrpSpPr>
        <p:grpSpPr>
          <a:xfrm>
            <a:off x="16700401" y="348814"/>
            <a:ext cx="1346802" cy="1359753"/>
            <a:chOff x="0" y="-95325"/>
            <a:chExt cx="1795736" cy="1813005"/>
          </a:xfrm>
        </p:grpSpPr>
        <p:grpSp>
          <p:nvGrpSpPr>
            <p:cNvPr id="699" name="Google Shape;699;p30"/>
            <p:cNvGrpSpPr/>
            <p:nvPr/>
          </p:nvGrpSpPr>
          <p:grpSpPr>
            <a:xfrm>
              <a:off x="210069" y="262087"/>
              <a:ext cx="1585667" cy="1455593"/>
              <a:chOff x="0" y="-47625"/>
              <a:chExt cx="812800" cy="746125"/>
            </a:xfrm>
          </p:grpSpPr>
          <p:sp>
            <p:nvSpPr>
              <p:cNvPr id="700" name="Google Shape;700;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01" name="Google Shape;701;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2" name="Google Shape;702;p30"/>
            <p:cNvGrpSpPr/>
            <p:nvPr/>
          </p:nvGrpSpPr>
          <p:grpSpPr>
            <a:xfrm>
              <a:off x="0" y="-95325"/>
              <a:ext cx="1626873" cy="1493419"/>
              <a:chOff x="0" y="-47625"/>
              <a:chExt cx="812800" cy="746125"/>
            </a:xfrm>
          </p:grpSpPr>
          <p:sp>
            <p:nvSpPr>
              <p:cNvPr id="703" name="Google Shape;703;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04" name="Google Shape;704;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05" name="Google Shape;705;p30"/>
          <p:cNvGrpSpPr/>
          <p:nvPr/>
        </p:nvGrpSpPr>
        <p:grpSpPr>
          <a:xfrm>
            <a:off x="6056847" y="8268851"/>
            <a:ext cx="697997" cy="704708"/>
            <a:chOff x="0" y="-49403"/>
            <a:chExt cx="930662" cy="939611"/>
          </a:xfrm>
        </p:grpSpPr>
        <p:grpSp>
          <p:nvGrpSpPr>
            <p:cNvPr id="706" name="Google Shape;706;p30"/>
            <p:cNvGrpSpPr/>
            <p:nvPr/>
          </p:nvGrpSpPr>
          <p:grpSpPr>
            <a:xfrm>
              <a:off x="108871" y="135829"/>
              <a:ext cx="821791" cy="754379"/>
              <a:chOff x="0" y="-47625"/>
              <a:chExt cx="812800" cy="746125"/>
            </a:xfrm>
          </p:grpSpPr>
          <p:sp>
            <p:nvSpPr>
              <p:cNvPr id="707" name="Google Shape;707;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08" name="Google Shape;708;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9" name="Google Shape;709;p30"/>
            <p:cNvGrpSpPr/>
            <p:nvPr/>
          </p:nvGrpSpPr>
          <p:grpSpPr>
            <a:xfrm>
              <a:off x="0" y="-49403"/>
              <a:ext cx="843147" cy="773982"/>
              <a:chOff x="0" y="-47625"/>
              <a:chExt cx="812800" cy="746125"/>
            </a:xfrm>
          </p:grpSpPr>
          <p:sp>
            <p:nvSpPr>
              <p:cNvPr id="710" name="Google Shape;710;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11" name="Google Shape;711;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12" name="Google Shape;712;p30"/>
          <p:cNvGrpSpPr/>
          <p:nvPr/>
        </p:nvGrpSpPr>
        <p:grpSpPr>
          <a:xfrm>
            <a:off x="2822459" y="4479926"/>
            <a:ext cx="3447376" cy="3521601"/>
            <a:chOff x="538733" y="-3119617"/>
            <a:chExt cx="4596500" cy="4695467"/>
          </a:xfrm>
        </p:grpSpPr>
        <p:sp>
          <p:nvSpPr>
            <p:cNvPr id="713" name="Google Shape;713;p30"/>
            <p:cNvSpPr txBox="1"/>
            <p:nvPr/>
          </p:nvSpPr>
          <p:spPr>
            <a:xfrm>
              <a:off x="727033" y="-3119617"/>
              <a:ext cx="4408200" cy="759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700" b="1" u="sng">
                  <a:solidFill>
                    <a:srgbClr val="142CA8"/>
                  </a:solidFill>
                  <a:latin typeface="Lexend"/>
                  <a:ea typeface="Lexend"/>
                  <a:cs typeface="Lexend"/>
                  <a:sym typeface="Lexend"/>
                </a:rPr>
                <a:t>ASRL</a:t>
              </a:r>
              <a:endParaRPr sz="1900" b="1" u="sng">
                <a:solidFill>
                  <a:srgbClr val="142CA8"/>
                </a:solidFill>
                <a:latin typeface="Lexend"/>
                <a:ea typeface="Lexend"/>
                <a:cs typeface="Lexend"/>
                <a:sym typeface="Lexend"/>
              </a:endParaRPr>
            </a:p>
          </p:txBody>
        </p:sp>
        <p:sp>
          <p:nvSpPr>
            <p:cNvPr id="714" name="Google Shape;714;p30"/>
            <p:cNvSpPr txBox="1"/>
            <p:nvPr/>
          </p:nvSpPr>
          <p:spPr>
            <a:xfrm>
              <a:off x="538733" y="-344750"/>
              <a:ext cx="44082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a:solidFill>
                    <a:srgbClr val="FFFFFF"/>
                  </a:solidFill>
                </a:rPr>
                <a:t>Address space randomization</a:t>
              </a:r>
              <a:r>
                <a:rPr lang="en-US" sz="2600">
                  <a:solidFill>
                    <a:srgbClr val="FFFFFF"/>
                  </a:solidFill>
                </a:rPr>
                <a:t> </a:t>
              </a:r>
              <a:endParaRPr sz="1600"/>
            </a:p>
          </p:txBody>
        </p:sp>
      </p:grpSp>
      <p:grpSp>
        <p:nvGrpSpPr>
          <p:cNvPr id="715" name="Google Shape;715;p30"/>
          <p:cNvGrpSpPr/>
          <p:nvPr/>
        </p:nvGrpSpPr>
        <p:grpSpPr>
          <a:xfrm>
            <a:off x="7795940" y="4365251"/>
            <a:ext cx="3306163" cy="3636276"/>
            <a:chOff x="628950" y="-3272517"/>
            <a:chExt cx="4408217" cy="4848367"/>
          </a:xfrm>
        </p:grpSpPr>
        <p:sp>
          <p:nvSpPr>
            <p:cNvPr id="716" name="Google Shape;716;p30"/>
            <p:cNvSpPr txBox="1"/>
            <p:nvPr/>
          </p:nvSpPr>
          <p:spPr>
            <a:xfrm>
              <a:off x="628950" y="-3272517"/>
              <a:ext cx="4408200" cy="800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900" b="1" u="sng">
                  <a:solidFill>
                    <a:srgbClr val="142CA8"/>
                  </a:solidFill>
                  <a:latin typeface="Lexend"/>
                  <a:ea typeface="Lexend"/>
                  <a:cs typeface="Lexend"/>
                  <a:sym typeface="Lexend"/>
                </a:rPr>
                <a:t>DEP</a:t>
              </a:r>
              <a:endParaRPr sz="2100" b="1" u="sng">
                <a:solidFill>
                  <a:srgbClr val="142CA8"/>
                </a:solidFill>
                <a:latin typeface="Lexend"/>
                <a:ea typeface="Lexend"/>
                <a:cs typeface="Lexend"/>
                <a:sym typeface="Lexend"/>
              </a:endParaRPr>
            </a:p>
          </p:txBody>
        </p:sp>
        <p:sp>
          <p:nvSpPr>
            <p:cNvPr id="717" name="Google Shape;717;p30"/>
            <p:cNvSpPr txBox="1"/>
            <p:nvPr/>
          </p:nvSpPr>
          <p:spPr>
            <a:xfrm>
              <a:off x="628967" y="-344750"/>
              <a:ext cx="44082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a:solidFill>
                    <a:srgbClr val="FFFFFF"/>
                  </a:solidFill>
                </a:rPr>
                <a:t>Data execution prevention</a:t>
              </a:r>
              <a:endParaRPr sz="2900"/>
            </a:p>
          </p:txBody>
        </p:sp>
      </p:grpSp>
      <p:grpSp>
        <p:nvGrpSpPr>
          <p:cNvPr id="718" name="Google Shape;718;p30"/>
          <p:cNvGrpSpPr/>
          <p:nvPr/>
        </p:nvGrpSpPr>
        <p:grpSpPr>
          <a:xfrm>
            <a:off x="11999472" y="4414564"/>
            <a:ext cx="4700926" cy="4464012"/>
            <a:chOff x="-307429" y="-3206767"/>
            <a:chExt cx="6267900" cy="5952015"/>
          </a:xfrm>
        </p:grpSpPr>
        <p:sp>
          <p:nvSpPr>
            <p:cNvPr id="719" name="Google Shape;719;p30"/>
            <p:cNvSpPr txBox="1"/>
            <p:nvPr/>
          </p:nvSpPr>
          <p:spPr>
            <a:xfrm>
              <a:off x="530767" y="-3206767"/>
              <a:ext cx="4408200" cy="697800"/>
            </a:xfrm>
            <a:prstGeom prst="rect">
              <a:avLst/>
            </a:prstGeom>
            <a:noFill/>
            <a:ln>
              <a:noFill/>
            </a:ln>
          </p:spPr>
          <p:txBody>
            <a:bodyPr spcFirstLastPara="1" wrap="square" lIns="0" tIns="0" rIns="0" bIns="0" anchor="t" anchorCtr="0">
              <a:spAutoFit/>
            </a:bodyPr>
            <a:lstStyle/>
            <a:p>
              <a:pPr marL="0" lvl="0" indent="0" algn="ctr" rtl="0">
                <a:lnSpc>
                  <a:spcPct val="139958"/>
                </a:lnSpc>
                <a:spcBef>
                  <a:spcPts val="0"/>
                </a:spcBef>
                <a:spcAft>
                  <a:spcPts val="0"/>
                </a:spcAft>
                <a:buClr>
                  <a:schemeClr val="dk1"/>
                </a:buClr>
                <a:buFont typeface="Arial"/>
                <a:buNone/>
              </a:pPr>
              <a:r>
                <a:rPr lang="en-US" sz="3400" b="1" u="sng">
                  <a:solidFill>
                    <a:srgbClr val="142CA8"/>
                  </a:solidFill>
                  <a:latin typeface="Lexend"/>
                  <a:ea typeface="Lexend"/>
                  <a:cs typeface="Lexend"/>
                  <a:sym typeface="Lexend"/>
                </a:rPr>
                <a:t> (SEHOP).</a:t>
              </a:r>
              <a:endParaRPr sz="2400" b="1" u="sng">
                <a:solidFill>
                  <a:srgbClr val="142CA8"/>
                </a:solidFill>
                <a:latin typeface="Lexend"/>
                <a:ea typeface="Lexend"/>
                <a:cs typeface="Lexend"/>
                <a:sym typeface="Lexend"/>
              </a:endParaRPr>
            </a:p>
          </p:txBody>
        </p:sp>
        <p:sp>
          <p:nvSpPr>
            <p:cNvPr id="720" name="Google Shape;720;p30"/>
            <p:cNvSpPr txBox="1"/>
            <p:nvPr/>
          </p:nvSpPr>
          <p:spPr>
            <a:xfrm>
              <a:off x="-307429" y="-295552"/>
              <a:ext cx="6267900" cy="3040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a:solidFill>
                    <a:srgbClr val="FFFFFF"/>
                  </a:solidFill>
                </a:rPr>
                <a:t>Structured exception handler overwrite protection</a:t>
              </a:r>
              <a:r>
                <a:rPr lang="en-US" sz="3900" b="0" i="0" u="none" strike="noStrike" cap="none">
                  <a:solidFill>
                    <a:srgbClr val="FFFFFF"/>
                  </a:solidFill>
                  <a:latin typeface="Arial"/>
                  <a:ea typeface="Arial"/>
                  <a:cs typeface="Arial"/>
                  <a:sym typeface="Arial"/>
                </a:rPr>
                <a:t> </a:t>
              </a:r>
              <a:endParaRPr sz="2900"/>
            </a:p>
          </p:txBody>
        </p:sp>
      </p:grpSp>
    </p:spTree>
  </p:cSld>
  <p:clrMapOvr>
    <a:masterClrMapping/>
  </p:clrMapOvr>
  <mc:AlternateContent xmlns:mc="http://schemas.openxmlformats.org/markup-compatibility/2006" xmlns:p14="http://schemas.microsoft.com/office/powerpoint/2010/main">
    <mc:Choice Requires="p14">
      <p:transition spd="slow" p14:dur="2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 calcmode="lin" valueType="num">
                                      <p:cBhvr additive="base">
                                        <p:cTn id="7" dur="1000"/>
                                        <p:tgtEl>
                                          <p:spTgt spid="71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15"/>
                                        </p:tgtEl>
                                      </p:cBhvr>
                                    </p:animEffect>
                                    <p:set>
                                      <p:cBhvr>
                                        <p:cTn id="12" dur="1" fill="hold">
                                          <p:stCondLst>
                                            <p:cond delay="1000"/>
                                          </p:stCondLst>
                                        </p:cTn>
                                        <p:tgtEl>
                                          <p:spTgt spid="7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724"/>
        <p:cNvGrpSpPr/>
        <p:nvPr/>
      </p:nvGrpSpPr>
      <p:grpSpPr>
        <a:xfrm>
          <a:off x="0" y="0"/>
          <a:ext cx="0" cy="0"/>
          <a:chOff x="0" y="0"/>
          <a:chExt cx="0" cy="0"/>
        </a:xfrm>
      </p:grpSpPr>
      <p:sp>
        <p:nvSpPr>
          <p:cNvPr id="725" name="Google Shape;725;p31"/>
          <p:cNvSpPr/>
          <p:nvPr/>
        </p:nvSpPr>
        <p:spPr>
          <a:xfrm>
            <a:off x="2822459"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26" name="Google Shape;726;p31"/>
          <p:cNvSpPr/>
          <p:nvPr/>
        </p:nvSpPr>
        <p:spPr>
          <a:xfrm rot="-2700000">
            <a:off x="-6422243" y="-3658974"/>
            <a:ext cx="14365335" cy="937338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27" name="Google Shape;727;p31"/>
          <p:cNvSpPr/>
          <p:nvPr/>
        </p:nvSpPr>
        <p:spPr>
          <a:xfrm rot="7808129">
            <a:off x="11228203" y="3952145"/>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28" name="Google Shape;728;p31"/>
          <p:cNvSpPr txBox="1"/>
          <p:nvPr/>
        </p:nvSpPr>
        <p:spPr>
          <a:xfrm>
            <a:off x="786724" y="530750"/>
            <a:ext cx="16507500" cy="27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100" b="1">
                <a:solidFill>
                  <a:srgbClr val="69F3C2"/>
                </a:solidFill>
                <a:latin typeface="Montserrat Black"/>
                <a:ea typeface="Montserrat Black"/>
                <a:cs typeface="Montserrat Black"/>
                <a:sym typeface="Montserrat Black"/>
              </a:rPr>
              <a:t>Mitigate Buffer overflow Attack:</a:t>
            </a:r>
            <a:endParaRPr sz="700"/>
          </a:p>
        </p:txBody>
      </p:sp>
      <p:sp>
        <p:nvSpPr>
          <p:cNvPr id="729" name="Google Shape;729;p31"/>
          <p:cNvSpPr/>
          <p:nvPr/>
        </p:nvSpPr>
        <p:spPr>
          <a:xfrm>
            <a:off x="7727152"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30" name="Google Shape;730;p31"/>
          <p:cNvSpPr/>
          <p:nvPr/>
        </p:nvSpPr>
        <p:spPr>
          <a:xfrm>
            <a:off x="12628113"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grpSp>
        <p:nvGrpSpPr>
          <p:cNvPr id="731" name="Google Shape;731;p31"/>
          <p:cNvGrpSpPr/>
          <p:nvPr/>
        </p:nvGrpSpPr>
        <p:grpSpPr>
          <a:xfrm>
            <a:off x="16700401" y="348813"/>
            <a:ext cx="1346820" cy="1359770"/>
            <a:chOff x="0" y="-95326"/>
            <a:chExt cx="1795761" cy="1813027"/>
          </a:xfrm>
        </p:grpSpPr>
        <p:grpSp>
          <p:nvGrpSpPr>
            <p:cNvPr id="732" name="Google Shape;732;p31"/>
            <p:cNvGrpSpPr/>
            <p:nvPr/>
          </p:nvGrpSpPr>
          <p:grpSpPr>
            <a:xfrm>
              <a:off x="210069" y="262085"/>
              <a:ext cx="1585692" cy="1455615"/>
              <a:chOff x="0" y="-47625"/>
              <a:chExt cx="812800" cy="746125"/>
            </a:xfrm>
          </p:grpSpPr>
          <p:sp>
            <p:nvSpPr>
              <p:cNvPr id="733" name="Google Shape;733;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34" name="Google Shape;734;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31"/>
            <p:cNvGrpSpPr/>
            <p:nvPr/>
          </p:nvGrpSpPr>
          <p:grpSpPr>
            <a:xfrm>
              <a:off x="0" y="-95326"/>
              <a:ext cx="1626900" cy="1493444"/>
              <a:chOff x="0" y="-47625"/>
              <a:chExt cx="812800" cy="746125"/>
            </a:xfrm>
          </p:grpSpPr>
          <p:sp>
            <p:nvSpPr>
              <p:cNvPr id="736" name="Google Shape;736;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37" name="Google Shape;737;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38" name="Google Shape;738;p31"/>
          <p:cNvGrpSpPr/>
          <p:nvPr/>
        </p:nvGrpSpPr>
        <p:grpSpPr>
          <a:xfrm>
            <a:off x="6056847" y="8268852"/>
            <a:ext cx="698020" cy="704727"/>
            <a:chOff x="0" y="-49401"/>
            <a:chExt cx="930693" cy="939636"/>
          </a:xfrm>
        </p:grpSpPr>
        <p:grpSp>
          <p:nvGrpSpPr>
            <p:cNvPr id="739" name="Google Shape;739;p31"/>
            <p:cNvGrpSpPr/>
            <p:nvPr/>
          </p:nvGrpSpPr>
          <p:grpSpPr>
            <a:xfrm>
              <a:off x="108871" y="135827"/>
              <a:ext cx="821822" cy="754407"/>
              <a:chOff x="0" y="-47625"/>
              <a:chExt cx="812800" cy="746125"/>
            </a:xfrm>
          </p:grpSpPr>
          <p:sp>
            <p:nvSpPr>
              <p:cNvPr id="740" name="Google Shape;740;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41" name="Google Shape;741;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2" name="Google Shape;742;p31"/>
            <p:cNvGrpSpPr/>
            <p:nvPr/>
          </p:nvGrpSpPr>
          <p:grpSpPr>
            <a:xfrm>
              <a:off x="0" y="-49401"/>
              <a:ext cx="843117" cy="773955"/>
              <a:chOff x="0" y="-47625"/>
              <a:chExt cx="812800" cy="746125"/>
            </a:xfrm>
          </p:grpSpPr>
          <p:sp>
            <p:nvSpPr>
              <p:cNvPr id="743" name="Google Shape;743;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44" name="Google Shape;744;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5" name="Google Shape;745;p31"/>
          <p:cNvGrpSpPr/>
          <p:nvPr/>
        </p:nvGrpSpPr>
        <p:grpSpPr>
          <a:xfrm>
            <a:off x="2822459" y="6561077"/>
            <a:ext cx="3376753" cy="1936350"/>
            <a:chOff x="538733" y="-344750"/>
            <a:chExt cx="4502338" cy="2581800"/>
          </a:xfrm>
        </p:grpSpPr>
        <p:sp>
          <p:nvSpPr>
            <p:cNvPr id="746" name="Google Shape;746;p31"/>
            <p:cNvSpPr txBox="1"/>
            <p:nvPr/>
          </p:nvSpPr>
          <p:spPr>
            <a:xfrm rot="10800000" flipH="1">
              <a:off x="632871" y="397303"/>
              <a:ext cx="4408200" cy="390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1900" b="1" u="sng">
                <a:solidFill>
                  <a:srgbClr val="142CA8"/>
                </a:solidFill>
                <a:latin typeface="Lexend"/>
                <a:ea typeface="Lexend"/>
                <a:cs typeface="Lexend"/>
                <a:sym typeface="Lexend"/>
              </a:endParaRPr>
            </a:p>
          </p:txBody>
        </p:sp>
        <p:sp>
          <p:nvSpPr>
            <p:cNvPr id="747" name="Google Shape;747;p31"/>
            <p:cNvSpPr txBox="1"/>
            <p:nvPr/>
          </p:nvSpPr>
          <p:spPr>
            <a:xfrm>
              <a:off x="538733" y="-344750"/>
              <a:ext cx="4408200" cy="2581800"/>
            </a:xfrm>
            <a:prstGeom prst="rect">
              <a:avLst/>
            </a:prstGeom>
            <a:noFill/>
            <a:ln>
              <a:noFill/>
            </a:ln>
          </p:spPr>
          <p:txBody>
            <a:bodyPr spcFirstLastPara="1" wrap="square" lIns="0" tIns="0" rIns="0" bIns="0" anchor="t" anchorCtr="0">
              <a:spAutoFit/>
            </a:bodyPr>
            <a:lstStyle/>
            <a:p>
              <a:pPr marL="0" lvl="0" indent="0" algn="ctr" rtl="0">
                <a:lnSpc>
                  <a:spcPct val="120000"/>
                </a:lnSpc>
                <a:spcBef>
                  <a:spcPts val="0"/>
                </a:spcBef>
                <a:spcAft>
                  <a:spcPts val="0"/>
                </a:spcAft>
                <a:buClr>
                  <a:schemeClr val="dk1"/>
                </a:buClr>
                <a:buFont typeface="Arial"/>
                <a:buNone/>
              </a:pPr>
              <a:r>
                <a:rPr lang="en-US" sz="3700" b="1" u="sng">
                  <a:solidFill>
                    <a:srgbClr val="69F3C2"/>
                  </a:solidFill>
                  <a:latin typeface="Lexend"/>
                  <a:ea typeface="Lexend"/>
                  <a:cs typeface="Lexend"/>
                  <a:sym typeface="Lexend"/>
                </a:rPr>
                <a:t>web Application Firewall</a:t>
              </a:r>
              <a:endParaRPr sz="1600">
                <a:solidFill>
                  <a:srgbClr val="69F3C2"/>
                </a:solidFill>
              </a:endParaRPr>
            </a:p>
          </p:txBody>
        </p:sp>
      </p:grpSp>
      <p:grpSp>
        <p:nvGrpSpPr>
          <p:cNvPr id="748" name="Google Shape;748;p31"/>
          <p:cNvGrpSpPr/>
          <p:nvPr/>
        </p:nvGrpSpPr>
        <p:grpSpPr>
          <a:xfrm>
            <a:off x="8055852" y="6258902"/>
            <a:ext cx="3475425" cy="1570050"/>
            <a:chOff x="758850" y="-1166066"/>
            <a:chExt cx="4633900" cy="2093400"/>
          </a:xfrm>
        </p:grpSpPr>
        <p:sp>
          <p:nvSpPr>
            <p:cNvPr id="749" name="Google Shape;749;p31"/>
            <p:cNvSpPr txBox="1"/>
            <p:nvPr/>
          </p:nvSpPr>
          <p:spPr>
            <a:xfrm>
              <a:off x="984550" y="-747650"/>
              <a:ext cx="4408200" cy="800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900" b="1" u="sng">
                  <a:solidFill>
                    <a:srgbClr val="142CA8"/>
                  </a:solidFill>
                  <a:latin typeface="Lexend"/>
                  <a:ea typeface="Lexend"/>
                  <a:cs typeface="Lexend"/>
                  <a:sym typeface="Lexend"/>
                </a:rPr>
                <a:t>DEP</a:t>
              </a:r>
              <a:endParaRPr sz="2100" b="1" u="sng">
                <a:solidFill>
                  <a:srgbClr val="142CA8"/>
                </a:solidFill>
                <a:latin typeface="Lexend"/>
                <a:ea typeface="Lexend"/>
                <a:cs typeface="Lexend"/>
                <a:sym typeface="Lexend"/>
              </a:endParaRPr>
            </a:p>
          </p:txBody>
        </p:sp>
        <p:sp>
          <p:nvSpPr>
            <p:cNvPr id="750" name="Google Shape;750;p31"/>
            <p:cNvSpPr txBox="1"/>
            <p:nvPr/>
          </p:nvSpPr>
          <p:spPr>
            <a:xfrm>
              <a:off x="758850" y="-1166066"/>
              <a:ext cx="4408200" cy="209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1000"/>
                </a:spcBef>
                <a:spcAft>
                  <a:spcPts val="0"/>
                </a:spcAft>
                <a:buNone/>
              </a:pPr>
              <a:r>
                <a:rPr lang="en-US" sz="3700" b="1" u="sng">
                  <a:solidFill>
                    <a:srgbClr val="69F3C2"/>
                  </a:solidFill>
                  <a:hlinkClick r:id="rId4">
                    <a:extLst>
                      <a:ext uri="{A12FA001-AC4F-418D-AE19-62706E023703}">
                        <ahyp:hlinkClr xmlns:ahyp="http://schemas.microsoft.com/office/drawing/2018/hyperlinkcolor" val="tx"/>
                      </a:ext>
                    </a:extLst>
                  </a:hlinkClick>
                </a:rPr>
                <a:t>Bot Manageme</a:t>
              </a:r>
              <a:r>
                <a:rPr lang="en-US" sz="3700" b="1" u="sng">
                  <a:solidFill>
                    <a:srgbClr val="69F3C2"/>
                  </a:solidFill>
                  <a:hlinkClick r:id="rId4">
                    <a:extLst>
                      <a:ext uri="{A12FA001-AC4F-418D-AE19-62706E023703}">
                        <ahyp:hlinkClr xmlns:ahyp="http://schemas.microsoft.com/office/drawing/2018/hyperlinkcolor" val="tx"/>
                      </a:ext>
                    </a:extLst>
                  </a:hlinkClick>
                </a:rPr>
                <a:t>nt</a:t>
              </a:r>
              <a:r>
                <a:rPr lang="en-US" sz="6500" b="1" u="sng">
                  <a:solidFill>
                    <a:srgbClr val="69F3C2"/>
                  </a:solidFill>
                </a:rPr>
                <a:t> </a:t>
              </a:r>
              <a:endParaRPr sz="5500" b="1" u="sng">
                <a:solidFill>
                  <a:srgbClr val="69F3C2"/>
                </a:solidFill>
              </a:endParaRPr>
            </a:p>
          </p:txBody>
        </p:sp>
      </p:grpSp>
      <p:grpSp>
        <p:nvGrpSpPr>
          <p:cNvPr id="751" name="Google Shape;751;p31"/>
          <p:cNvGrpSpPr/>
          <p:nvPr/>
        </p:nvGrpSpPr>
        <p:grpSpPr>
          <a:xfrm>
            <a:off x="11999472" y="4414564"/>
            <a:ext cx="4700925" cy="3586961"/>
            <a:chOff x="-307429" y="-3206767"/>
            <a:chExt cx="6267900" cy="4782615"/>
          </a:xfrm>
        </p:grpSpPr>
        <p:sp>
          <p:nvSpPr>
            <p:cNvPr id="752" name="Google Shape;752;p31"/>
            <p:cNvSpPr txBox="1"/>
            <p:nvPr/>
          </p:nvSpPr>
          <p:spPr>
            <a:xfrm>
              <a:off x="530767" y="-3206767"/>
              <a:ext cx="4408200" cy="697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None/>
              </a:pPr>
              <a:r>
                <a:rPr lang="en-US" sz="3400" b="1" u="sng">
                  <a:solidFill>
                    <a:srgbClr val="142CA8"/>
                  </a:solidFill>
                  <a:latin typeface="Lexend"/>
                  <a:ea typeface="Lexend"/>
                  <a:cs typeface="Lexend"/>
                  <a:sym typeface="Lexend"/>
                </a:rPr>
                <a:t>.</a:t>
              </a:r>
              <a:endParaRPr sz="2400" b="1" u="sng">
                <a:solidFill>
                  <a:srgbClr val="142CA8"/>
                </a:solidFill>
                <a:latin typeface="Lexend"/>
                <a:ea typeface="Lexend"/>
                <a:cs typeface="Lexend"/>
                <a:sym typeface="Lexend"/>
              </a:endParaRPr>
            </a:p>
          </p:txBody>
        </p:sp>
        <p:sp>
          <p:nvSpPr>
            <p:cNvPr id="753" name="Google Shape;753;p31"/>
            <p:cNvSpPr txBox="1"/>
            <p:nvPr/>
          </p:nvSpPr>
          <p:spPr>
            <a:xfrm>
              <a:off x="-307429" y="-295552"/>
              <a:ext cx="6267900" cy="1871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800" b="1" u="sng">
                  <a:solidFill>
                    <a:srgbClr val="69F3C2"/>
                  </a:solidFill>
                  <a:hlinkClick r:id="rId5">
                    <a:extLst>
                      <a:ext uri="{A12FA001-AC4F-418D-AE19-62706E023703}">
                        <ahyp:hlinkClr xmlns:ahyp="http://schemas.microsoft.com/office/drawing/2018/hyperlinkcolor" val="tx"/>
                      </a:ext>
                    </a:extLst>
                  </a:hlinkClick>
                </a:rPr>
                <a:t>Account Takeover Protection</a:t>
              </a:r>
              <a:endParaRPr sz="5400" b="1">
                <a:solidFill>
                  <a:srgbClr val="69F3C2"/>
                </a:solidFill>
              </a:endParaRPr>
            </a:p>
          </p:txBody>
        </p:sp>
      </p:grpSp>
      <p:pic>
        <p:nvPicPr>
          <p:cNvPr id="754" name="Google Shape;754;p31"/>
          <p:cNvPicPr preferRelativeResize="0"/>
          <p:nvPr/>
        </p:nvPicPr>
        <p:blipFill>
          <a:blip r:embed="rId6">
            <a:alphaModFix/>
          </a:blip>
          <a:stretch>
            <a:fillRect/>
          </a:stretch>
        </p:blipFill>
        <p:spPr>
          <a:xfrm>
            <a:off x="2736975" y="3866088"/>
            <a:ext cx="3670050" cy="2102550"/>
          </a:xfrm>
          <a:prstGeom prst="rect">
            <a:avLst/>
          </a:prstGeom>
          <a:noFill/>
          <a:ln>
            <a:noFill/>
          </a:ln>
        </p:spPr>
      </p:pic>
      <p:pic>
        <p:nvPicPr>
          <p:cNvPr id="755" name="Google Shape;755;p31"/>
          <p:cNvPicPr preferRelativeResize="0"/>
          <p:nvPr/>
        </p:nvPicPr>
        <p:blipFill>
          <a:blip r:embed="rId7">
            <a:alphaModFix/>
          </a:blip>
          <a:stretch>
            <a:fillRect/>
          </a:stretch>
        </p:blipFill>
        <p:spPr>
          <a:xfrm>
            <a:off x="7779863" y="3704938"/>
            <a:ext cx="3475425" cy="2122674"/>
          </a:xfrm>
          <a:prstGeom prst="rect">
            <a:avLst/>
          </a:prstGeom>
          <a:noFill/>
          <a:ln>
            <a:noFill/>
          </a:ln>
        </p:spPr>
      </p:pic>
      <p:pic>
        <p:nvPicPr>
          <p:cNvPr id="756" name="Google Shape;756;p31"/>
          <p:cNvPicPr preferRelativeResize="0"/>
          <p:nvPr/>
        </p:nvPicPr>
        <p:blipFill>
          <a:blip r:embed="rId8">
            <a:alphaModFix/>
          </a:blip>
          <a:stretch>
            <a:fillRect/>
          </a:stretch>
        </p:blipFill>
        <p:spPr>
          <a:xfrm>
            <a:off x="12628125" y="3798100"/>
            <a:ext cx="3700032" cy="193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760"/>
        <p:cNvGrpSpPr/>
        <p:nvPr/>
      </p:nvGrpSpPr>
      <p:grpSpPr>
        <a:xfrm>
          <a:off x="0" y="0"/>
          <a:ext cx="0" cy="0"/>
          <a:chOff x="0" y="0"/>
          <a:chExt cx="0" cy="0"/>
        </a:xfrm>
      </p:grpSpPr>
      <p:sp>
        <p:nvSpPr>
          <p:cNvPr id="761" name="Google Shape;761;p32"/>
          <p:cNvSpPr/>
          <p:nvPr/>
        </p:nvSpPr>
        <p:spPr>
          <a:xfrm>
            <a:off x="2822459"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62" name="Google Shape;762;p32"/>
          <p:cNvSpPr/>
          <p:nvPr/>
        </p:nvSpPr>
        <p:spPr>
          <a:xfrm rot="-2700000">
            <a:off x="-6422243" y="-3658974"/>
            <a:ext cx="14365335" cy="937338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63" name="Google Shape;763;p32"/>
          <p:cNvSpPr/>
          <p:nvPr/>
        </p:nvSpPr>
        <p:spPr>
          <a:xfrm rot="7808129">
            <a:off x="11228203" y="3952145"/>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64" name="Google Shape;764;p32"/>
          <p:cNvSpPr txBox="1"/>
          <p:nvPr/>
        </p:nvSpPr>
        <p:spPr>
          <a:xfrm>
            <a:off x="890249" y="530750"/>
            <a:ext cx="16507500" cy="27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100" b="1">
                <a:solidFill>
                  <a:srgbClr val="69F3C2"/>
                </a:solidFill>
                <a:latin typeface="Montserrat Black"/>
                <a:ea typeface="Montserrat Black"/>
                <a:cs typeface="Montserrat Black"/>
                <a:sym typeface="Montserrat Black"/>
              </a:rPr>
              <a:t>Mitigate Buffer overflow Attack:</a:t>
            </a:r>
            <a:endParaRPr sz="700"/>
          </a:p>
        </p:txBody>
      </p:sp>
      <p:sp>
        <p:nvSpPr>
          <p:cNvPr id="765" name="Google Shape;765;p32"/>
          <p:cNvSpPr/>
          <p:nvPr/>
        </p:nvSpPr>
        <p:spPr>
          <a:xfrm>
            <a:off x="7727152"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66" name="Google Shape;766;p32"/>
          <p:cNvSpPr/>
          <p:nvPr/>
        </p:nvSpPr>
        <p:spPr>
          <a:xfrm>
            <a:off x="12628113"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grpSp>
        <p:nvGrpSpPr>
          <p:cNvPr id="767" name="Google Shape;767;p32"/>
          <p:cNvGrpSpPr/>
          <p:nvPr/>
        </p:nvGrpSpPr>
        <p:grpSpPr>
          <a:xfrm>
            <a:off x="16700401" y="348813"/>
            <a:ext cx="1346820" cy="1359770"/>
            <a:chOff x="0" y="-95326"/>
            <a:chExt cx="1795761" cy="1813027"/>
          </a:xfrm>
        </p:grpSpPr>
        <p:grpSp>
          <p:nvGrpSpPr>
            <p:cNvPr id="768" name="Google Shape;768;p32"/>
            <p:cNvGrpSpPr/>
            <p:nvPr/>
          </p:nvGrpSpPr>
          <p:grpSpPr>
            <a:xfrm>
              <a:off x="210069" y="262085"/>
              <a:ext cx="1585692" cy="1455615"/>
              <a:chOff x="0" y="-47625"/>
              <a:chExt cx="812800" cy="746125"/>
            </a:xfrm>
          </p:grpSpPr>
          <p:sp>
            <p:nvSpPr>
              <p:cNvPr id="769" name="Google Shape;769;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70" name="Google Shape;770;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32"/>
            <p:cNvGrpSpPr/>
            <p:nvPr/>
          </p:nvGrpSpPr>
          <p:grpSpPr>
            <a:xfrm>
              <a:off x="0" y="-95326"/>
              <a:ext cx="1626900" cy="1493444"/>
              <a:chOff x="0" y="-47625"/>
              <a:chExt cx="812800" cy="746125"/>
            </a:xfrm>
          </p:grpSpPr>
          <p:sp>
            <p:nvSpPr>
              <p:cNvPr id="772" name="Google Shape;772;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73" name="Google Shape;773;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74" name="Google Shape;774;p32"/>
          <p:cNvGrpSpPr/>
          <p:nvPr/>
        </p:nvGrpSpPr>
        <p:grpSpPr>
          <a:xfrm>
            <a:off x="6056847" y="8268852"/>
            <a:ext cx="698020" cy="704727"/>
            <a:chOff x="0" y="-49401"/>
            <a:chExt cx="930693" cy="939636"/>
          </a:xfrm>
        </p:grpSpPr>
        <p:grpSp>
          <p:nvGrpSpPr>
            <p:cNvPr id="775" name="Google Shape;775;p32"/>
            <p:cNvGrpSpPr/>
            <p:nvPr/>
          </p:nvGrpSpPr>
          <p:grpSpPr>
            <a:xfrm>
              <a:off x="108871" y="135827"/>
              <a:ext cx="821822" cy="754407"/>
              <a:chOff x="0" y="-47625"/>
              <a:chExt cx="812800" cy="746125"/>
            </a:xfrm>
          </p:grpSpPr>
          <p:sp>
            <p:nvSpPr>
              <p:cNvPr id="776" name="Google Shape;776;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77" name="Google Shape;777;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0" y="-49401"/>
              <a:ext cx="843117" cy="773955"/>
              <a:chOff x="0" y="-47625"/>
              <a:chExt cx="812800" cy="746125"/>
            </a:xfrm>
          </p:grpSpPr>
          <p:sp>
            <p:nvSpPr>
              <p:cNvPr id="779" name="Google Shape;779;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80" name="Google Shape;780;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81" name="Google Shape;781;p32"/>
          <p:cNvSpPr txBox="1"/>
          <p:nvPr/>
        </p:nvSpPr>
        <p:spPr>
          <a:xfrm>
            <a:off x="2822459" y="6561077"/>
            <a:ext cx="3306300" cy="6156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4000" b="1" u="sng">
                <a:solidFill>
                  <a:srgbClr val="69F3C2"/>
                </a:solidFill>
              </a:rPr>
              <a:t>API Security</a:t>
            </a:r>
            <a:r>
              <a:rPr lang="en-US" sz="2600">
                <a:solidFill>
                  <a:srgbClr val="FFFFFF"/>
                </a:solidFill>
              </a:rPr>
              <a:t> </a:t>
            </a:r>
            <a:endParaRPr sz="1600"/>
          </a:p>
        </p:txBody>
      </p:sp>
      <p:sp>
        <p:nvSpPr>
          <p:cNvPr id="782" name="Google Shape;782;p32"/>
          <p:cNvSpPr txBox="1"/>
          <p:nvPr/>
        </p:nvSpPr>
        <p:spPr>
          <a:xfrm>
            <a:off x="7795952" y="6561077"/>
            <a:ext cx="3306300" cy="600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b="1" u="sng">
                <a:solidFill>
                  <a:srgbClr val="69F3C2"/>
                </a:solidFill>
              </a:rPr>
              <a:t>RASP</a:t>
            </a:r>
            <a:endParaRPr sz="2900" b="1" u="sng">
              <a:solidFill>
                <a:srgbClr val="69F3C2"/>
              </a:solidFill>
            </a:endParaRPr>
          </a:p>
        </p:txBody>
      </p:sp>
      <p:sp>
        <p:nvSpPr>
          <p:cNvPr id="783" name="Google Shape;783;p32"/>
          <p:cNvSpPr txBox="1"/>
          <p:nvPr/>
        </p:nvSpPr>
        <p:spPr>
          <a:xfrm>
            <a:off x="11999472" y="6597975"/>
            <a:ext cx="4701000" cy="600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b="1" u="sng">
                <a:solidFill>
                  <a:srgbClr val="69F3C2"/>
                </a:solidFill>
              </a:rPr>
              <a:t>Attack Analytic</a:t>
            </a:r>
            <a:endParaRPr sz="2900" b="1" u="sng">
              <a:solidFill>
                <a:srgbClr val="69F3C2"/>
              </a:solidFill>
            </a:endParaRPr>
          </a:p>
        </p:txBody>
      </p:sp>
      <p:pic>
        <p:nvPicPr>
          <p:cNvPr id="784" name="Google Shape;784;p32"/>
          <p:cNvPicPr preferRelativeResize="0"/>
          <p:nvPr/>
        </p:nvPicPr>
        <p:blipFill>
          <a:blip r:embed="rId4">
            <a:alphaModFix/>
          </a:blip>
          <a:stretch>
            <a:fillRect/>
          </a:stretch>
        </p:blipFill>
        <p:spPr>
          <a:xfrm>
            <a:off x="2622188" y="3958884"/>
            <a:ext cx="3651357" cy="1916962"/>
          </a:xfrm>
          <a:prstGeom prst="rect">
            <a:avLst/>
          </a:prstGeom>
          <a:noFill/>
          <a:ln>
            <a:noFill/>
          </a:ln>
        </p:spPr>
      </p:pic>
      <p:pic>
        <p:nvPicPr>
          <p:cNvPr id="785" name="Google Shape;785;p32"/>
          <p:cNvPicPr preferRelativeResize="0"/>
          <p:nvPr/>
        </p:nvPicPr>
        <p:blipFill>
          <a:blip r:embed="rId5">
            <a:alphaModFix/>
          </a:blip>
          <a:stretch>
            <a:fillRect/>
          </a:stretch>
        </p:blipFill>
        <p:spPr>
          <a:xfrm>
            <a:off x="7727150" y="3796696"/>
            <a:ext cx="3447375" cy="1939149"/>
          </a:xfrm>
          <a:prstGeom prst="rect">
            <a:avLst/>
          </a:prstGeom>
          <a:noFill/>
          <a:ln>
            <a:noFill/>
          </a:ln>
        </p:spPr>
      </p:pic>
      <p:pic>
        <p:nvPicPr>
          <p:cNvPr id="786" name="Google Shape;786;p32"/>
          <p:cNvPicPr preferRelativeResize="0"/>
          <p:nvPr/>
        </p:nvPicPr>
        <p:blipFill>
          <a:blip r:embed="rId6">
            <a:alphaModFix/>
          </a:blip>
          <a:stretch>
            <a:fillRect/>
          </a:stretch>
        </p:blipFill>
        <p:spPr>
          <a:xfrm>
            <a:off x="12628125" y="3796700"/>
            <a:ext cx="3447376" cy="18847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790"/>
        <p:cNvGrpSpPr/>
        <p:nvPr/>
      </p:nvGrpSpPr>
      <p:grpSpPr>
        <a:xfrm>
          <a:off x="0" y="0"/>
          <a:ext cx="0" cy="0"/>
          <a:chOff x="0" y="0"/>
          <a:chExt cx="0" cy="0"/>
        </a:xfrm>
      </p:grpSpPr>
      <p:sp>
        <p:nvSpPr>
          <p:cNvPr id="791" name="Google Shape;791;p33"/>
          <p:cNvSpPr txBox="1"/>
          <p:nvPr/>
        </p:nvSpPr>
        <p:spPr>
          <a:xfrm>
            <a:off x="3729073" y="3774537"/>
            <a:ext cx="10830000" cy="304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a:solidFill>
                  <a:srgbClr val="69F3C2"/>
                </a:solidFill>
                <a:latin typeface="Montserrat Black"/>
                <a:ea typeface="Montserrat Black"/>
                <a:cs typeface="Montserrat Black"/>
                <a:sym typeface="Montserrat Black"/>
              </a:rPr>
              <a:t>Buffer Overflow Solutions!!</a:t>
            </a:r>
            <a:endParaRPr/>
          </a:p>
        </p:txBody>
      </p:sp>
      <p:sp>
        <p:nvSpPr>
          <p:cNvPr id="792" name="Google Shape;792;p33"/>
          <p:cNvSpPr txBox="1"/>
          <p:nvPr/>
        </p:nvSpPr>
        <p:spPr>
          <a:xfrm>
            <a:off x="5703818" y="5385338"/>
            <a:ext cx="68805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sp>
        <p:nvSpPr>
          <p:cNvPr id="793" name="Google Shape;793;p33"/>
          <p:cNvSpPr/>
          <p:nvPr/>
        </p:nvSpPr>
        <p:spPr>
          <a:xfrm rot="-2699999">
            <a:off x="-5544457" y="-298863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794" name="Google Shape;794;p33"/>
          <p:cNvSpPr/>
          <p:nvPr/>
        </p:nvSpPr>
        <p:spPr>
          <a:xfrm rot="7807243">
            <a:off x="11109324" y="3463818"/>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795" name="Google Shape;795;p33"/>
          <p:cNvGrpSpPr/>
          <p:nvPr/>
        </p:nvGrpSpPr>
        <p:grpSpPr>
          <a:xfrm>
            <a:off x="13775409" y="946006"/>
            <a:ext cx="2728468" cy="2504648"/>
            <a:chOff x="0" y="-47625"/>
            <a:chExt cx="812800" cy="746125"/>
          </a:xfrm>
        </p:grpSpPr>
        <p:sp>
          <p:nvSpPr>
            <p:cNvPr id="796" name="Google Shape;796;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97" name="Google Shape;797;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33"/>
          <p:cNvGrpSpPr/>
          <p:nvPr/>
        </p:nvGrpSpPr>
        <p:grpSpPr>
          <a:xfrm>
            <a:off x="14425431" y="680584"/>
            <a:ext cx="2078446" cy="1907948"/>
            <a:chOff x="0" y="-47625"/>
            <a:chExt cx="812800" cy="746125"/>
          </a:xfrm>
        </p:grpSpPr>
        <p:sp>
          <p:nvSpPr>
            <p:cNvPr id="799" name="Google Shape;799;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00" name="Google Shape;800;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1" name="Google Shape;801;p33"/>
          <p:cNvGrpSpPr/>
          <p:nvPr/>
        </p:nvGrpSpPr>
        <p:grpSpPr>
          <a:xfrm>
            <a:off x="1846611" y="1879955"/>
            <a:ext cx="1509689" cy="1385847"/>
            <a:chOff x="0" y="-47625"/>
            <a:chExt cx="812800" cy="746125"/>
          </a:xfrm>
        </p:grpSpPr>
        <p:sp>
          <p:nvSpPr>
            <p:cNvPr id="802" name="Google Shape;802;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03" name="Google Shape;803;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2257209" y="1774156"/>
            <a:ext cx="1032416" cy="947726"/>
            <a:chOff x="0" y="-47625"/>
            <a:chExt cx="812800" cy="746125"/>
          </a:xfrm>
        </p:grpSpPr>
        <p:sp>
          <p:nvSpPr>
            <p:cNvPr id="805" name="Google Shape;805;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06" name="Google Shape;806;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1699915" y="7630006"/>
            <a:ext cx="1007468" cy="995426"/>
            <a:chOff x="0" y="-53826"/>
            <a:chExt cx="1343290" cy="1327236"/>
          </a:xfrm>
        </p:grpSpPr>
        <p:grpSp>
          <p:nvGrpSpPr>
            <p:cNvPr id="808" name="Google Shape;808;p33"/>
            <p:cNvGrpSpPr/>
            <p:nvPr/>
          </p:nvGrpSpPr>
          <p:grpSpPr>
            <a:xfrm>
              <a:off x="0" y="40312"/>
              <a:ext cx="1343290" cy="1233098"/>
              <a:chOff x="0" y="-47625"/>
              <a:chExt cx="812800" cy="746125"/>
            </a:xfrm>
          </p:grpSpPr>
          <p:sp>
            <p:nvSpPr>
              <p:cNvPr id="809" name="Google Shape;809;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10" name="Google Shape;810;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1" name="Google Shape;811;p33"/>
            <p:cNvGrpSpPr/>
            <p:nvPr/>
          </p:nvGrpSpPr>
          <p:grpSpPr>
            <a:xfrm>
              <a:off x="365341" y="-53826"/>
              <a:ext cx="918623" cy="843268"/>
              <a:chOff x="0" y="-47625"/>
              <a:chExt cx="812800" cy="746125"/>
            </a:xfrm>
          </p:grpSpPr>
          <p:sp>
            <p:nvSpPr>
              <p:cNvPr id="812" name="Google Shape;812;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13" name="Google Shape;813;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25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817"/>
        <p:cNvGrpSpPr/>
        <p:nvPr/>
      </p:nvGrpSpPr>
      <p:grpSpPr>
        <a:xfrm>
          <a:off x="0" y="0"/>
          <a:ext cx="0" cy="0"/>
          <a:chOff x="0" y="0"/>
          <a:chExt cx="0" cy="0"/>
        </a:xfrm>
      </p:grpSpPr>
      <p:sp>
        <p:nvSpPr>
          <p:cNvPr id="818" name="Google Shape;818;p34"/>
          <p:cNvSpPr/>
          <p:nvPr/>
        </p:nvSpPr>
        <p:spPr>
          <a:xfrm rot="-2699999">
            <a:off x="-5996412" y="-5635805"/>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819" name="Google Shape;819;p34"/>
          <p:cNvSpPr txBox="1"/>
          <p:nvPr/>
        </p:nvSpPr>
        <p:spPr>
          <a:xfrm>
            <a:off x="1028663" y="645451"/>
            <a:ext cx="5059200" cy="723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700">
                <a:solidFill>
                  <a:srgbClr val="FFFFFF"/>
                </a:solidFill>
                <a:latin typeface="Montserrat SemiBold"/>
                <a:ea typeface="Montserrat SemiBold"/>
                <a:cs typeface="Montserrat SemiBold"/>
                <a:sym typeface="Montserrat SemiBold"/>
              </a:rPr>
              <a:t> </a:t>
            </a:r>
            <a:endParaRPr sz="100"/>
          </a:p>
        </p:txBody>
      </p:sp>
      <p:sp>
        <p:nvSpPr>
          <p:cNvPr id="820" name="Google Shape;820;p34"/>
          <p:cNvSpPr txBox="1"/>
          <p:nvPr/>
        </p:nvSpPr>
        <p:spPr>
          <a:xfrm>
            <a:off x="1028700" y="3545205"/>
            <a:ext cx="50592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sp>
        <p:nvSpPr>
          <p:cNvPr id="821" name="Google Shape;821;p34"/>
          <p:cNvSpPr txBox="1"/>
          <p:nvPr/>
        </p:nvSpPr>
        <p:spPr>
          <a:xfrm>
            <a:off x="706250" y="874775"/>
            <a:ext cx="6431100" cy="7996200"/>
          </a:xfrm>
          <a:prstGeom prst="rect">
            <a:avLst/>
          </a:prstGeom>
          <a:noFill/>
          <a:ln>
            <a:noFill/>
          </a:ln>
        </p:spPr>
        <p:txBody>
          <a:bodyPr spcFirstLastPara="1" wrap="square" lIns="0" tIns="0" rIns="0" bIns="0" anchor="t" anchorCtr="0">
            <a:spAutoFit/>
          </a:bodyPr>
          <a:lstStyle/>
          <a:p>
            <a:pPr marL="457200" marR="0" lvl="0" indent="-520700" algn="l" rtl="0">
              <a:lnSpc>
                <a:spcPct val="129995"/>
              </a:lnSpc>
              <a:spcBef>
                <a:spcPts val="0"/>
              </a:spcBef>
              <a:spcAft>
                <a:spcPts val="0"/>
              </a:spcAft>
              <a:buClr>
                <a:schemeClr val="lt1"/>
              </a:buClr>
              <a:buSzPts val="4600"/>
              <a:buChar char="❏"/>
            </a:pPr>
            <a:r>
              <a:rPr lang="en-US" sz="4600">
                <a:solidFill>
                  <a:schemeClr val="lt1"/>
                </a:solidFill>
              </a:rPr>
              <a:t>standard library        functions</a:t>
            </a:r>
            <a:endParaRPr sz="4600">
              <a:solidFill>
                <a:schemeClr val="lt1"/>
              </a:solidFill>
            </a:endParaRPr>
          </a:p>
          <a:p>
            <a:pPr marL="457200" marR="0" lvl="0" indent="-381000" algn="l" rtl="0">
              <a:lnSpc>
                <a:spcPct val="129995"/>
              </a:lnSpc>
              <a:spcBef>
                <a:spcPts val="0"/>
              </a:spcBef>
              <a:spcAft>
                <a:spcPts val="0"/>
              </a:spcAft>
              <a:buClr>
                <a:schemeClr val="lt1"/>
              </a:buClr>
              <a:buSzPts val="2400"/>
              <a:buChar char="❏"/>
            </a:pPr>
            <a:r>
              <a:rPr lang="en-US" sz="4600">
                <a:solidFill>
                  <a:schemeClr val="lt1"/>
                </a:solidFill>
              </a:rPr>
              <a:t>use automatic protection at the language level.</a:t>
            </a:r>
            <a:endParaRPr sz="4600">
              <a:solidFill>
                <a:schemeClr val="lt1"/>
              </a:solidFill>
            </a:endParaRPr>
          </a:p>
          <a:p>
            <a:pPr marL="457200" marR="0" lvl="0" indent="-381000" algn="l" rtl="0">
              <a:lnSpc>
                <a:spcPct val="129995"/>
              </a:lnSpc>
              <a:spcBef>
                <a:spcPts val="0"/>
              </a:spcBef>
              <a:spcAft>
                <a:spcPts val="0"/>
              </a:spcAft>
              <a:buClr>
                <a:schemeClr val="lt1"/>
              </a:buClr>
              <a:buSzPts val="2400"/>
              <a:buChar char="❏"/>
            </a:pPr>
            <a:r>
              <a:rPr lang="en-US" sz="4500" u="sng">
                <a:solidFill>
                  <a:schemeClr val="lt1"/>
                </a:solidFill>
                <a:hlinkClick r:id="rId4">
                  <a:extLst>
                    <a:ext uri="{A12FA001-AC4F-418D-AE19-62706E023703}">
                      <ahyp:hlinkClr xmlns:ahyp="http://schemas.microsoft.com/office/drawing/2018/hyperlinkcolor" val="tx"/>
                    </a:ext>
                  </a:extLst>
                </a:hlinkClick>
              </a:rPr>
              <a:t>secure development</a:t>
            </a:r>
            <a:r>
              <a:rPr lang="en-US" sz="4500">
                <a:solidFill>
                  <a:schemeClr val="lt1"/>
                </a:solidFill>
              </a:rPr>
              <a:t> practices.</a:t>
            </a:r>
            <a:endParaRPr sz="4500">
              <a:solidFill>
                <a:schemeClr val="lt1"/>
              </a:solidFill>
            </a:endParaRPr>
          </a:p>
          <a:p>
            <a:pPr marL="457200" marR="0" lvl="0" indent="-514350" algn="l" rtl="0">
              <a:lnSpc>
                <a:spcPct val="129995"/>
              </a:lnSpc>
              <a:spcBef>
                <a:spcPts val="0"/>
              </a:spcBef>
              <a:spcAft>
                <a:spcPts val="0"/>
              </a:spcAft>
              <a:buClr>
                <a:schemeClr val="lt1"/>
              </a:buClr>
              <a:buSzPts val="4500"/>
              <a:buChar char="❏"/>
            </a:pPr>
            <a:r>
              <a:rPr lang="en-US" sz="4500">
                <a:solidFill>
                  <a:schemeClr val="lt1"/>
                </a:solidFill>
              </a:rPr>
              <a:t>bounds-checking enforced at run-time.</a:t>
            </a:r>
            <a:endParaRPr sz="4500">
              <a:solidFill>
                <a:schemeClr val="lt1"/>
              </a:solidFill>
            </a:endParaRPr>
          </a:p>
        </p:txBody>
      </p:sp>
      <p:sp>
        <p:nvSpPr>
          <p:cNvPr id="822" name="Google Shape;822;p34"/>
          <p:cNvSpPr/>
          <p:nvPr/>
        </p:nvSpPr>
        <p:spPr>
          <a:xfrm rot="8100000">
            <a:off x="11258937" y="56029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823" name="Google Shape;823;p34"/>
          <p:cNvGrpSpPr/>
          <p:nvPr/>
        </p:nvGrpSpPr>
        <p:grpSpPr>
          <a:xfrm>
            <a:off x="7520729" y="1065280"/>
            <a:ext cx="706620" cy="8156438"/>
            <a:chOff x="0" y="0"/>
            <a:chExt cx="942160" cy="10875252"/>
          </a:xfrm>
        </p:grpSpPr>
        <p:sp>
          <p:nvSpPr>
            <p:cNvPr id="824" name="Google Shape;824;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5">
                <a:alphaModFix/>
              </a:blip>
              <a:stretch>
                <a:fillRect/>
              </a:stretch>
            </a:blipFill>
            <a:ln>
              <a:noFill/>
            </a:ln>
          </p:spPr>
        </p:sp>
        <p:sp>
          <p:nvSpPr>
            <p:cNvPr id="825" name="Google Shape;825;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6">
                <a:alphaModFix/>
              </a:blip>
              <a:stretch>
                <a:fillRect/>
              </a:stretch>
            </a:blipFill>
            <a:ln>
              <a:noFill/>
            </a:ln>
          </p:spPr>
        </p:sp>
        <p:sp>
          <p:nvSpPr>
            <p:cNvPr id="826" name="Google Shape;826;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7">
                <a:alphaModFix/>
              </a:blip>
              <a:stretch>
                <a:fillRect/>
              </a:stretch>
            </a:blipFill>
            <a:ln>
              <a:noFill/>
            </a:ln>
          </p:spPr>
        </p:sp>
        <p:sp>
          <p:nvSpPr>
            <p:cNvPr id="827" name="Google Shape;827;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8">
                <a:alphaModFix/>
              </a:blip>
              <a:stretch>
                <a:fillRect/>
              </a:stretch>
            </a:blipFill>
            <a:ln>
              <a:noFill/>
            </a:ln>
          </p:spPr>
        </p:sp>
        <p:sp>
          <p:nvSpPr>
            <p:cNvPr id="828" name="Google Shape;828;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9">
                <a:alphaModFix/>
              </a:blip>
              <a:stretch>
                <a:fillRect/>
              </a:stretch>
            </a:blipFill>
            <a:ln>
              <a:noFill/>
            </a:ln>
          </p:spPr>
        </p:sp>
        <p:sp>
          <p:nvSpPr>
            <p:cNvPr id="829" name="Google Shape;829;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0">
                <a:alphaModFix/>
              </a:blip>
              <a:stretch>
                <a:fillRect/>
              </a:stretch>
            </a:blipFill>
            <a:ln>
              <a:noFill/>
            </a:ln>
          </p:spPr>
        </p:sp>
        <p:sp>
          <p:nvSpPr>
            <p:cNvPr id="830" name="Google Shape;830;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1">
                <a:alphaModFix/>
              </a:blip>
              <a:stretch>
                <a:fillRect/>
              </a:stretch>
            </a:blipFill>
            <a:ln>
              <a:noFill/>
            </a:ln>
          </p:spPr>
        </p:sp>
      </p:grpSp>
      <p:grpSp>
        <p:nvGrpSpPr>
          <p:cNvPr id="831" name="Google Shape;831;p34"/>
          <p:cNvGrpSpPr/>
          <p:nvPr/>
        </p:nvGrpSpPr>
        <p:grpSpPr>
          <a:xfrm>
            <a:off x="8942932" y="1065280"/>
            <a:ext cx="706620" cy="8156438"/>
            <a:chOff x="0" y="0"/>
            <a:chExt cx="942160" cy="10875252"/>
          </a:xfrm>
        </p:grpSpPr>
        <p:sp>
          <p:nvSpPr>
            <p:cNvPr id="832" name="Google Shape;832;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2">
                <a:alphaModFix/>
              </a:blip>
              <a:stretch>
                <a:fillRect/>
              </a:stretch>
            </a:blipFill>
            <a:ln>
              <a:noFill/>
            </a:ln>
          </p:spPr>
        </p:sp>
        <p:sp>
          <p:nvSpPr>
            <p:cNvPr id="833" name="Google Shape;833;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3">
                <a:alphaModFix/>
              </a:blip>
              <a:stretch>
                <a:fillRect/>
              </a:stretch>
            </a:blipFill>
            <a:ln>
              <a:noFill/>
            </a:ln>
          </p:spPr>
        </p:sp>
        <p:sp>
          <p:nvSpPr>
            <p:cNvPr id="834" name="Google Shape;834;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4">
                <a:alphaModFix/>
              </a:blip>
              <a:stretch>
                <a:fillRect/>
              </a:stretch>
            </a:blipFill>
            <a:ln>
              <a:noFill/>
            </a:ln>
          </p:spPr>
        </p:sp>
        <p:sp>
          <p:nvSpPr>
            <p:cNvPr id="835" name="Google Shape;835;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14">
                <a:alphaModFix/>
              </a:blip>
              <a:stretch>
                <a:fillRect/>
              </a:stretch>
            </a:blipFill>
            <a:ln>
              <a:noFill/>
            </a:ln>
          </p:spPr>
        </p:sp>
        <p:sp>
          <p:nvSpPr>
            <p:cNvPr id="836" name="Google Shape;836;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5">
                <a:alphaModFix/>
              </a:blip>
              <a:stretch>
                <a:fillRect/>
              </a:stretch>
            </a:blipFill>
            <a:ln>
              <a:noFill/>
            </a:ln>
          </p:spPr>
        </p:sp>
        <p:sp>
          <p:nvSpPr>
            <p:cNvPr id="837" name="Google Shape;837;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16">
                <a:alphaModFix/>
              </a:blip>
              <a:stretch>
                <a:fillRect/>
              </a:stretch>
            </a:blipFill>
            <a:ln>
              <a:noFill/>
            </a:ln>
          </p:spPr>
        </p:sp>
        <p:sp>
          <p:nvSpPr>
            <p:cNvPr id="838" name="Google Shape;838;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7">
                <a:alphaModFix/>
              </a:blip>
              <a:stretch>
                <a:fillRect/>
              </a:stretch>
            </a:blipFill>
            <a:ln>
              <a:noFill/>
            </a:ln>
          </p:spPr>
        </p:sp>
      </p:grpSp>
      <p:grpSp>
        <p:nvGrpSpPr>
          <p:cNvPr id="839" name="Google Shape;839;p34"/>
          <p:cNvGrpSpPr/>
          <p:nvPr/>
        </p:nvGrpSpPr>
        <p:grpSpPr>
          <a:xfrm>
            <a:off x="13187841" y="1065280"/>
            <a:ext cx="706620" cy="8156438"/>
            <a:chOff x="0" y="0"/>
            <a:chExt cx="942160" cy="10875252"/>
          </a:xfrm>
        </p:grpSpPr>
        <p:sp>
          <p:nvSpPr>
            <p:cNvPr id="840" name="Google Shape;840;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18">
                <a:alphaModFix/>
              </a:blip>
              <a:stretch>
                <a:fillRect/>
              </a:stretch>
            </a:blipFill>
            <a:ln>
              <a:noFill/>
            </a:ln>
          </p:spPr>
        </p:sp>
        <p:sp>
          <p:nvSpPr>
            <p:cNvPr id="841" name="Google Shape;841;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9">
                <a:alphaModFix/>
              </a:blip>
              <a:stretch>
                <a:fillRect/>
              </a:stretch>
            </a:blipFill>
            <a:ln>
              <a:noFill/>
            </a:ln>
          </p:spPr>
        </p:sp>
        <p:sp>
          <p:nvSpPr>
            <p:cNvPr id="842" name="Google Shape;842;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0">
                <a:alphaModFix/>
              </a:blip>
              <a:stretch>
                <a:fillRect/>
              </a:stretch>
            </a:blipFill>
            <a:ln>
              <a:noFill/>
            </a:ln>
          </p:spPr>
        </p:sp>
        <p:sp>
          <p:nvSpPr>
            <p:cNvPr id="843" name="Google Shape;843;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1">
                <a:alphaModFix/>
              </a:blip>
              <a:stretch>
                <a:fillRect/>
              </a:stretch>
            </a:blipFill>
            <a:ln>
              <a:noFill/>
            </a:ln>
          </p:spPr>
        </p:sp>
        <p:sp>
          <p:nvSpPr>
            <p:cNvPr id="844" name="Google Shape;844;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22">
                <a:alphaModFix/>
              </a:blip>
              <a:stretch>
                <a:fillRect/>
              </a:stretch>
            </a:blipFill>
            <a:ln>
              <a:noFill/>
            </a:ln>
          </p:spPr>
        </p:sp>
        <p:sp>
          <p:nvSpPr>
            <p:cNvPr id="845" name="Google Shape;845;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3">
                <a:alphaModFix/>
              </a:blip>
              <a:stretch>
                <a:fillRect/>
              </a:stretch>
            </a:blipFill>
            <a:ln>
              <a:noFill/>
            </a:ln>
          </p:spPr>
        </p:sp>
        <p:sp>
          <p:nvSpPr>
            <p:cNvPr id="846" name="Google Shape;846;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4">
                <a:alphaModFix/>
              </a:blip>
              <a:stretch>
                <a:fillRect/>
              </a:stretch>
            </a:blipFill>
            <a:ln>
              <a:noFill/>
            </a:ln>
          </p:spPr>
        </p:sp>
      </p:grpSp>
      <p:grpSp>
        <p:nvGrpSpPr>
          <p:cNvPr id="847" name="Google Shape;847;p34"/>
          <p:cNvGrpSpPr/>
          <p:nvPr/>
        </p:nvGrpSpPr>
        <p:grpSpPr>
          <a:xfrm>
            <a:off x="15942439" y="1065280"/>
            <a:ext cx="706620" cy="8156438"/>
            <a:chOff x="0" y="0"/>
            <a:chExt cx="942160" cy="10875252"/>
          </a:xfrm>
        </p:grpSpPr>
        <p:sp>
          <p:nvSpPr>
            <p:cNvPr id="848" name="Google Shape;848;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5">
                <a:alphaModFix/>
              </a:blip>
              <a:stretch>
                <a:fillRect/>
              </a:stretch>
            </a:blipFill>
            <a:ln>
              <a:noFill/>
            </a:ln>
          </p:spPr>
        </p:sp>
        <p:sp>
          <p:nvSpPr>
            <p:cNvPr id="849" name="Google Shape;849;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6">
                <a:alphaModFix/>
              </a:blip>
              <a:stretch>
                <a:fillRect/>
              </a:stretch>
            </a:blipFill>
            <a:ln>
              <a:noFill/>
            </a:ln>
          </p:spPr>
        </p:sp>
        <p:sp>
          <p:nvSpPr>
            <p:cNvPr id="850" name="Google Shape;850;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27">
                <a:alphaModFix/>
              </a:blip>
              <a:stretch>
                <a:fillRect/>
              </a:stretch>
            </a:blipFill>
            <a:ln>
              <a:noFill/>
            </a:ln>
          </p:spPr>
        </p:sp>
        <p:sp>
          <p:nvSpPr>
            <p:cNvPr id="851" name="Google Shape;851;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8">
                <a:alphaModFix/>
              </a:blip>
              <a:stretch>
                <a:fillRect/>
              </a:stretch>
            </a:blipFill>
            <a:ln>
              <a:noFill/>
            </a:ln>
          </p:spPr>
        </p:sp>
        <p:sp>
          <p:nvSpPr>
            <p:cNvPr id="852" name="Google Shape;852;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9">
                <a:alphaModFix/>
              </a:blip>
              <a:stretch>
                <a:fillRect/>
              </a:stretch>
            </a:blipFill>
            <a:ln>
              <a:noFill/>
            </a:ln>
          </p:spPr>
        </p:sp>
        <p:sp>
          <p:nvSpPr>
            <p:cNvPr id="853" name="Google Shape;853;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30">
                <a:alphaModFix/>
              </a:blip>
              <a:stretch>
                <a:fillRect/>
              </a:stretch>
            </a:blipFill>
            <a:ln>
              <a:noFill/>
            </a:ln>
          </p:spPr>
        </p:sp>
        <p:sp>
          <p:nvSpPr>
            <p:cNvPr id="854" name="Google Shape;854;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1">
                <a:alphaModFix/>
              </a:blip>
              <a:stretch>
                <a:fillRect/>
              </a:stretch>
            </a:blipFill>
            <a:ln>
              <a:noFill/>
            </a:ln>
          </p:spPr>
        </p:sp>
      </p:grpSp>
      <p:grpSp>
        <p:nvGrpSpPr>
          <p:cNvPr id="855" name="Google Shape;855;p34"/>
          <p:cNvGrpSpPr/>
          <p:nvPr/>
        </p:nvGrpSpPr>
        <p:grpSpPr>
          <a:xfrm>
            <a:off x="14575145" y="1065280"/>
            <a:ext cx="706620" cy="8156438"/>
            <a:chOff x="0" y="0"/>
            <a:chExt cx="942160" cy="10875252"/>
          </a:xfrm>
        </p:grpSpPr>
        <p:sp>
          <p:nvSpPr>
            <p:cNvPr id="856" name="Google Shape;856;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32">
                <a:alphaModFix/>
              </a:blip>
              <a:stretch>
                <a:fillRect/>
              </a:stretch>
            </a:blipFill>
            <a:ln>
              <a:noFill/>
            </a:ln>
          </p:spPr>
        </p:sp>
        <p:sp>
          <p:nvSpPr>
            <p:cNvPr id="857" name="Google Shape;857;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3">
                <a:alphaModFix/>
              </a:blip>
              <a:stretch>
                <a:fillRect/>
              </a:stretch>
            </a:blipFill>
            <a:ln>
              <a:noFill/>
            </a:ln>
          </p:spPr>
        </p:sp>
        <p:sp>
          <p:nvSpPr>
            <p:cNvPr id="858" name="Google Shape;858;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34">
                <a:alphaModFix/>
              </a:blip>
              <a:stretch>
                <a:fillRect/>
              </a:stretch>
            </a:blipFill>
            <a:ln>
              <a:noFill/>
            </a:ln>
          </p:spPr>
        </p:sp>
        <p:sp>
          <p:nvSpPr>
            <p:cNvPr id="859" name="Google Shape;859;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5">
                <a:alphaModFix/>
              </a:blip>
              <a:stretch>
                <a:fillRect/>
              </a:stretch>
            </a:blipFill>
            <a:ln>
              <a:noFill/>
            </a:ln>
          </p:spPr>
        </p:sp>
        <p:sp>
          <p:nvSpPr>
            <p:cNvPr id="860" name="Google Shape;860;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6">
                <a:alphaModFix/>
              </a:blip>
              <a:stretch>
                <a:fillRect/>
              </a:stretch>
            </a:blipFill>
            <a:ln>
              <a:noFill/>
            </a:ln>
          </p:spPr>
        </p:sp>
        <p:sp>
          <p:nvSpPr>
            <p:cNvPr id="861" name="Google Shape;861;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7">
                <a:alphaModFix/>
              </a:blip>
              <a:stretch>
                <a:fillRect/>
              </a:stretch>
            </a:blipFill>
            <a:ln>
              <a:noFill/>
            </a:ln>
          </p:spPr>
        </p:sp>
        <p:sp>
          <p:nvSpPr>
            <p:cNvPr id="862" name="Google Shape;862;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8">
                <a:alphaModFix/>
              </a:blip>
              <a:stretch>
                <a:fillRect/>
              </a:stretch>
            </a:blipFill>
            <a:ln>
              <a:noFill/>
            </a:ln>
          </p:spPr>
        </p:sp>
      </p:grpSp>
      <p:grpSp>
        <p:nvGrpSpPr>
          <p:cNvPr id="863" name="Google Shape;863;p34"/>
          <p:cNvGrpSpPr/>
          <p:nvPr/>
        </p:nvGrpSpPr>
        <p:grpSpPr>
          <a:xfrm>
            <a:off x="10365136" y="1065280"/>
            <a:ext cx="706620" cy="8156438"/>
            <a:chOff x="0" y="0"/>
            <a:chExt cx="942160" cy="10875252"/>
          </a:xfrm>
        </p:grpSpPr>
        <p:sp>
          <p:nvSpPr>
            <p:cNvPr id="864" name="Google Shape;864;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9">
                <a:alphaModFix/>
              </a:blip>
              <a:stretch>
                <a:fillRect/>
              </a:stretch>
            </a:blipFill>
            <a:ln>
              <a:noFill/>
            </a:ln>
          </p:spPr>
        </p:sp>
        <p:sp>
          <p:nvSpPr>
            <p:cNvPr id="865" name="Google Shape;865;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0">
                <a:alphaModFix/>
              </a:blip>
              <a:stretch>
                <a:fillRect/>
              </a:stretch>
            </a:blipFill>
            <a:ln>
              <a:noFill/>
            </a:ln>
          </p:spPr>
        </p:sp>
        <p:sp>
          <p:nvSpPr>
            <p:cNvPr id="866" name="Google Shape;866;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1">
                <a:alphaModFix/>
              </a:blip>
              <a:stretch>
                <a:fillRect/>
              </a:stretch>
            </a:blipFill>
            <a:ln>
              <a:noFill/>
            </a:ln>
          </p:spPr>
        </p:sp>
        <p:sp>
          <p:nvSpPr>
            <p:cNvPr id="867" name="Google Shape;867;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2">
                <a:alphaModFix/>
              </a:blip>
              <a:stretch>
                <a:fillRect/>
              </a:stretch>
            </a:blipFill>
            <a:ln>
              <a:noFill/>
            </a:ln>
          </p:spPr>
        </p:sp>
        <p:sp>
          <p:nvSpPr>
            <p:cNvPr id="868" name="Google Shape;868;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3">
                <a:alphaModFix/>
              </a:blip>
              <a:stretch>
                <a:fillRect/>
              </a:stretch>
            </a:blipFill>
            <a:ln>
              <a:noFill/>
            </a:ln>
          </p:spPr>
        </p:sp>
        <p:sp>
          <p:nvSpPr>
            <p:cNvPr id="869" name="Google Shape;869;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4">
                <a:alphaModFix/>
              </a:blip>
              <a:stretch>
                <a:fillRect/>
              </a:stretch>
            </a:blipFill>
            <a:ln>
              <a:noFill/>
            </a:ln>
          </p:spPr>
        </p:sp>
        <p:sp>
          <p:nvSpPr>
            <p:cNvPr id="870" name="Google Shape;870;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5">
                <a:alphaModFix/>
              </a:blip>
              <a:stretch>
                <a:fillRect/>
              </a:stretch>
            </a:blipFill>
            <a:ln>
              <a:noFill/>
            </a:ln>
          </p:spPr>
        </p:sp>
      </p:grpSp>
      <p:grpSp>
        <p:nvGrpSpPr>
          <p:cNvPr id="871" name="Google Shape;871;p34"/>
          <p:cNvGrpSpPr/>
          <p:nvPr/>
        </p:nvGrpSpPr>
        <p:grpSpPr>
          <a:xfrm>
            <a:off x="11757915" y="1065280"/>
            <a:ext cx="789260" cy="8156438"/>
            <a:chOff x="0" y="0"/>
            <a:chExt cx="1052347" cy="10875252"/>
          </a:xfrm>
        </p:grpSpPr>
        <p:sp>
          <p:nvSpPr>
            <p:cNvPr id="872" name="Google Shape;872;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6">
                <a:alphaModFix/>
              </a:blip>
              <a:stretch>
                <a:fillRect/>
              </a:stretch>
            </a:blipFill>
            <a:ln>
              <a:noFill/>
            </a:ln>
          </p:spPr>
        </p:sp>
        <p:sp>
          <p:nvSpPr>
            <p:cNvPr id="873" name="Google Shape;873;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7">
                <a:alphaModFix/>
              </a:blip>
              <a:stretch>
                <a:fillRect/>
              </a:stretch>
            </a:blipFill>
            <a:ln>
              <a:noFill/>
            </a:ln>
          </p:spPr>
        </p:sp>
        <p:sp>
          <p:nvSpPr>
            <p:cNvPr id="874" name="Google Shape;874;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8">
                <a:alphaModFix/>
              </a:blip>
              <a:stretch>
                <a:fillRect/>
              </a:stretch>
            </a:blipFill>
            <a:ln>
              <a:noFill/>
            </a:ln>
          </p:spPr>
        </p:sp>
        <p:sp>
          <p:nvSpPr>
            <p:cNvPr id="875" name="Google Shape;875;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9">
                <a:alphaModFix/>
              </a:blip>
              <a:stretch>
                <a:fillRect/>
              </a:stretch>
            </a:blipFill>
            <a:ln>
              <a:noFill/>
            </a:ln>
          </p:spPr>
        </p:sp>
        <p:sp>
          <p:nvSpPr>
            <p:cNvPr id="876" name="Google Shape;876;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50">
                <a:alphaModFix/>
              </a:blip>
              <a:stretch>
                <a:fillRect/>
              </a:stretch>
            </a:blipFill>
            <a:ln>
              <a:noFill/>
            </a:ln>
          </p:spPr>
        </p:sp>
        <p:sp>
          <p:nvSpPr>
            <p:cNvPr id="877" name="Google Shape;877;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51">
                <a:alphaModFix/>
              </a:blip>
              <a:stretch>
                <a:fillRect/>
              </a:stretch>
            </a:blipFill>
            <a:ln>
              <a:noFill/>
            </a:ln>
          </p:spPr>
        </p:sp>
        <p:sp>
          <p:nvSpPr>
            <p:cNvPr id="878" name="Google Shape;878;p34"/>
            <p:cNvSpPr/>
            <p:nvPr/>
          </p:nvSpPr>
          <p:spPr>
            <a:xfrm>
              <a:off x="0" y="0"/>
              <a:ext cx="1052347" cy="1052347"/>
            </a:xfrm>
            <a:custGeom>
              <a:avLst/>
              <a:gdLst/>
              <a:ahLst/>
              <a:cxnLst/>
              <a:rect l="l" t="t" r="r" b="b"/>
              <a:pathLst>
                <a:path w="1052347" h="1052347" extrusionOk="0">
                  <a:moveTo>
                    <a:pt x="0" y="0"/>
                  </a:moveTo>
                  <a:lnTo>
                    <a:pt x="1052347" y="0"/>
                  </a:lnTo>
                  <a:lnTo>
                    <a:pt x="1052347" y="1052347"/>
                  </a:lnTo>
                  <a:lnTo>
                    <a:pt x="0" y="1052347"/>
                  </a:lnTo>
                  <a:lnTo>
                    <a:pt x="0" y="0"/>
                  </a:lnTo>
                  <a:close/>
                </a:path>
              </a:pathLst>
            </a:custGeom>
            <a:blipFill rotWithShape="1">
              <a:blip r:embed="rId52">
                <a:alphaModFix/>
              </a:blip>
              <a:stretch>
                <a:fillRect/>
              </a:stretch>
            </a:blipFill>
            <a:ln>
              <a:noFill/>
            </a:ln>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882"/>
        <p:cNvGrpSpPr/>
        <p:nvPr/>
      </p:nvGrpSpPr>
      <p:grpSpPr>
        <a:xfrm>
          <a:off x="0" y="0"/>
          <a:ext cx="0" cy="0"/>
          <a:chOff x="0" y="0"/>
          <a:chExt cx="0" cy="0"/>
        </a:xfrm>
      </p:grpSpPr>
      <p:sp>
        <p:nvSpPr>
          <p:cNvPr id="883" name="Google Shape;883;p35"/>
          <p:cNvSpPr txBox="1"/>
          <p:nvPr/>
        </p:nvSpPr>
        <p:spPr>
          <a:xfrm>
            <a:off x="3143698" y="5102950"/>
            <a:ext cx="11810400" cy="215400"/>
          </a:xfrm>
          <a:prstGeom prst="rect">
            <a:avLst/>
          </a:prstGeom>
          <a:noFill/>
          <a:ln>
            <a:noFill/>
          </a:ln>
        </p:spPr>
        <p:txBody>
          <a:bodyPr spcFirstLastPara="1" wrap="square" lIns="0" tIns="0" rIns="0" bIns="0" anchor="t" anchorCtr="0">
            <a:spAutoFit/>
          </a:bodyPr>
          <a:lstStyle/>
          <a:p>
            <a:pPr marL="0" marR="0" lvl="0" indent="0" algn="l" rtl="0">
              <a:lnSpc>
                <a:spcPct val="130006"/>
              </a:lnSpc>
              <a:spcBef>
                <a:spcPts val="0"/>
              </a:spcBef>
              <a:spcAft>
                <a:spcPts val="0"/>
              </a:spcAft>
              <a:buNone/>
            </a:pPr>
            <a:endParaRPr/>
          </a:p>
        </p:txBody>
      </p:sp>
      <p:sp>
        <p:nvSpPr>
          <p:cNvPr id="884" name="Google Shape;884;p35"/>
          <p:cNvSpPr txBox="1"/>
          <p:nvPr/>
        </p:nvSpPr>
        <p:spPr>
          <a:xfrm>
            <a:off x="10261600" y="4276200"/>
            <a:ext cx="7010400" cy="1734600"/>
          </a:xfrm>
          <a:prstGeom prst="rect">
            <a:avLst/>
          </a:prstGeom>
          <a:noFill/>
          <a:ln>
            <a:noFill/>
          </a:ln>
        </p:spPr>
        <p:txBody>
          <a:bodyPr spcFirstLastPara="1" wrap="square" lIns="0" tIns="0" rIns="0" bIns="0" anchor="t" anchorCtr="0">
            <a:noAutofit/>
          </a:bodyPr>
          <a:lstStyle/>
          <a:p>
            <a:pPr marL="0" marR="0" lvl="0" indent="0" algn="l" rtl="0">
              <a:lnSpc>
                <a:spcPct val="140016"/>
              </a:lnSpc>
              <a:spcBef>
                <a:spcPts val="0"/>
              </a:spcBef>
              <a:spcAft>
                <a:spcPts val="0"/>
              </a:spcAft>
              <a:buNone/>
            </a:pPr>
            <a:endParaRPr sz="800"/>
          </a:p>
          <a:p>
            <a:pPr marL="457200" marR="0" lvl="0" indent="-463550" algn="l" rtl="0">
              <a:lnSpc>
                <a:spcPct val="140000"/>
              </a:lnSpc>
              <a:spcBef>
                <a:spcPts val="0"/>
              </a:spcBef>
              <a:spcAft>
                <a:spcPts val="0"/>
              </a:spcAft>
              <a:buClr>
                <a:schemeClr val="lt1"/>
              </a:buClr>
              <a:buSzPts val="3700"/>
              <a:buChar char="❖"/>
            </a:pPr>
            <a:r>
              <a:rPr lang="en-US" sz="3700" b="1" u="sng">
                <a:solidFill>
                  <a:schemeClr val="lt1"/>
                </a:solidFill>
              </a:rPr>
              <a:t>TOOLS:</a:t>
            </a:r>
            <a:endParaRPr sz="37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AddressSanitize</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GCC Stack Protector</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Microsoft Buffer Security check (/GS):</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Clang Static Analyzer</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Binary Analysis Tool-IDA pro</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Valgrind</a:t>
            </a:r>
            <a:endParaRPr sz="3200" b="1" u="sng">
              <a:solidFill>
                <a:schemeClr val="lt1"/>
              </a:solidFill>
            </a:endParaRPr>
          </a:p>
        </p:txBody>
      </p:sp>
      <p:sp>
        <p:nvSpPr>
          <p:cNvPr id="885" name="Google Shape;885;p35"/>
          <p:cNvSpPr txBox="1"/>
          <p:nvPr/>
        </p:nvSpPr>
        <p:spPr>
          <a:xfrm>
            <a:off x="1770450" y="1311063"/>
            <a:ext cx="12651900" cy="17346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900" b="1" u="sng">
                <a:solidFill>
                  <a:srgbClr val="41B984"/>
                </a:solidFill>
                <a:latin typeface="Lexend"/>
                <a:ea typeface="Lexend"/>
                <a:cs typeface="Lexend"/>
                <a:sym typeface="Lexend"/>
              </a:rPr>
              <a:t>Websites and Tools protecting against Buffer overflow attack</a:t>
            </a:r>
            <a:r>
              <a:rPr lang="en-US" sz="4900" b="1" i="0" u="sng" strike="noStrike" cap="none">
                <a:solidFill>
                  <a:srgbClr val="41B984"/>
                </a:solidFill>
                <a:latin typeface="Lexend"/>
                <a:ea typeface="Lexend"/>
                <a:cs typeface="Lexend"/>
                <a:sym typeface="Lexend"/>
              </a:rPr>
              <a:t> </a:t>
            </a:r>
            <a:endParaRPr sz="2800" b="1" u="sng">
              <a:solidFill>
                <a:srgbClr val="41B984"/>
              </a:solidFill>
              <a:latin typeface="Lexend"/>
              <a:ea typeface="Lexend"/>
              <a:cs typeface="Lexend"/>
              <a:sym typeface="Lexend"/>
            </a:endParaRPr>
          </a:p>
        </p:txBody>
      </p:sp>
      <p:sp>
        <p:nvSpPr>
          <p:cNvPr id="886" name="Google Shape;886;p35"/>
          <p:cNvSpPr/>
          <p:nvPr/>
        </p:nvSpPr>
        <p:spPr>
          <a:xfrm rot="-2700000">
            <a:off x="-4740424" y="-2792599"/>
            <a:ext cx="14365335" cy="937338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887" name="Google Shape;887;p35"/>
          <p:cNvSpPr/>
          <p:nvPr/>
        </p:nvSpPr>
        <p:spPr>
          <a:xfrm rot="7807243">
            <a:off x="12174648" y="3823790"/>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888" name="Google Shape;888;p35"/>
          <p:cNvGrpSpPr/>
          <p:nvPr/>
        </p:nvGrpSpPr>
        <p:grpSpPr>
          <a:xfrm>
            <a:off x="14016565" y="1183600"/>
            <a:ext cx="1875026" cy="1989564"/>
            <a:chOff x="0" y="-122432"/>
            <a:chExt cx="2500034" cy="2652752"/>
          </a:xfrm>
        </p:grpSpPr>
        <p:grpSp>
          <p:nvGrpSpPr>
            <p:cNvPr id="889" name="Google Shape;889;p35"/>
            <p:cNvGrpSpPr/>
            <p:nvPr/>
          </p:nvGrpSpPr>
          <p:grpSpPr>
            <a:xfrm>
              <a:off x="487115" y="682524"/>
              <a:ext cx="2012919" cy="1847796"/>
              <a:chOff x="0" y="-47625"/>
              <a:chExt cx="812800" cy="746125"/>
            </a:xfrm>
          </p:grpSpPr>
          <p:sp>
            <p:nvSpPr>
              <p:cNvPr id="890" name="Google Shape;890;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91" name="Google Shape;891;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2" name="Google Shape;892;p35"/>
            <p:cNvGrpSpPr/>
            <p:nvPr/>
          </p:nvGrpSpPr>
          <p:grpSpPr>
            <a:xfrm>
              <a:off x="0" y="-122432"/>
              <a:ext cx="2089507" cy="1918102"/>
              <a:chOff x="0" y="-47625"/>
              <a:chExt cx="812800" cy="746125"/>
            </a:xfrm>
          </p:grpSpPr>
          <p:sp>
            <p:nvSpPr>
              <p:cNvPr id="893" name="Google Shape;893;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94" name="Google Shape;894;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95" name="Google Shape;895;p35"/>
          <p:cNvGrpSpPr/>
          <p:nvPr/>
        </p:nvGrpSpPr>
        <p:grpSpPr>
          <a:xfrm>
            <a:off x="1970138" y="7409864"/>
            <a:ext cx="944194" cy="1006949"/>
            <a:chOff x="0" y="-60012"/>
            <a:chExt cx="1258926" cy="1342599"/>
          </a:xfrm>
        </p:grpSpPr>
        <p:grpSp>
          <p:nvGrpSpPr>
            <p:cNvPr id="896" name="Google Shape;896;p35"/>
            <p:cNvGrpSpPr/>
            <p:nvPr/>
          </p:nvGrpSpPr>
          <p:grpSpPr>
            <a:xfrm>
              <a:off x="260659" y="366210"/>
              <a:ext cx="998267" cy="916377"/>
              <a:chOff x="0" y="-47625"/>
              <a:chExt cx="812800" cy="746125"/>
            </a:xfrm>
          </p:grpSpPr>
          <p:sp>
            <p:nvSpPr>
              <p:cNvPr id="897" name="Google Shape;897;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98" name="Google Shape;898;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9" name="Google Shape;899;p35"/>
            <p:cNvGrpSpPr/>
            <p:nvPr/>
          </p:nvGrpSpPr>
          <p:grpSpPr>
            <a:xfrm>
              <a:off x="0" y="-60012"/>
              <a:ext cx="1024208" cy="940191"/>
              <a:chOff x="0" y="-47625"/>
              <a:chExt cx="812800" cy="746125"/>
            </a:xfrm>
          </p:grpSpPr>
          <p:sp>
            <p:nvSpPr>
              <p:cNvPr id="900" name="Google Shape;900;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01" name="Google Shape;901;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02" name="Google Shape;902;p35"/>
          <p:cNvSpPr txBox="1"/>
          <p:nvPr/>
        </p:nvSpPr>
        <p:spPr>
          <a:xfrm>
            <a:off x="266700" y="2812813"/>
            <a:ext cx="8610600" cy="1989600"/>
          </a:xfrm>
          <a:prstGeom prst="rect">
            <a:avLst/>
          </a:prstGeom>
          <a:noFill/>
          <a:ln>
            <a:noFill/>
          </a:ln>
        </p:spPr>
        <p:txBody>
          <a:bodyPr spcFirstLastPara="1" wrap="square" lIns="91425" tIns="91425" rIns="91425" bIns="91425" anchor="t" anchorCtr="0">
            <a:noAutofit/>
          </a:bodyPr>
          <a:lstStyle/>
          <a:p>
            <a:pPr marL="457200" lvl="0" indent="-546100" algn="l" rtl="0">
              <a:spcBef>
                <a:spcPts val="0"/>
              </a:spcBef>
              <a:spcAft>
                <a:spcPts val="0"/>
              </a:spcAft>
              <a:buClr>
                <a:schemeClr val="lt1"/>
              </a:buClr>
              <a:buSzPts val="5000"/>
              <a:buFont typeface="Calibri"/>
              <a:buChar char="➢"/>
            </a:pPr>
            <a:r>
              <a:rPr lang="en-US" sz="3000" b="1">
                <a:solidFill>
                  <a:schemeClr val="lt1"/>
                </a:solidFill>
                <a:latin typeface="Roboto"/>
                <a:ea typeface="Roboto"/>
                <a:cs typeface="Roboto"/>
                <a:sym typeface="Roboto"/>
              </a:rPr>
              <a:t>OWASP (Open Web Application Security Project):</a:t>
            </a:r>
            <a:endParaRPr sz="3000" b="1">
              <a:solidFill>
                <a:schemeClr val="lt1"/>
              </a:solidFill>
              <a:latin typeface="Roboto"/>
              <a:ea typeface="Roboto"/>
              <a:cs typeface="Roboto"/>
              <a:sym typeface="Roboto"/>
            </a:endParaRPr>
          </a:p>
          <a:p>
            <a:pPr marL="457200" lvl="0" indent="-552450" algn="l" rtl="0">
              <a:spcBef>
                <a:spcPts val="0"/>
              </a:spcBef>
              <a:spcAft>
                <a:spcPts val="0"/>
              </a:spcAft>
              <a:buClr>
                <a:schemeClr val="lt1"/>
              </a:buClr>
              <a:buSzPts val="5100"/>
              <a:buFont typeface="Roboto"/>
              <a:buChar char="➢"/>
            </a:pPr>
            <a:r>
              <a:rPr lang="en-US" sz="2800" b="1">
                <a:solidFill>
                  <a:schemeClr val="lt1"/>
                </a:solidFill>
                <a:latin typeface="Roboto"/>
                <a:ea typeface="Roboto"/>
                <a:cs typeface="Roboto"/>
                <a:sym typeface="Roboto"/>
              </a:rPr>
              <a:t>CERT (Computer Emergency Response Team) - Secure Coding Standards:</a:t>
            </a:r>
            <a:endParaRPr sz="5100" b="1">
              <a:solidFill>
                <a:schemeClr val="lt1"/>
              </a:solidFill>
              <a:latin typeface="Roboto"/>
              <a:ea typeface="Roboto"/>
              <a:cs typeface="Roboto"/>
              <a:sym typeface="Roboto"/>
            </a:endParaRPr>
          </a:p>
          <a:p>
            <a:pPr marL="457200" lvl="0" indent="0" algn="l" rtl="0">
              <a:spcBef>
                <a:spcPts val="0"/>
              </a:spcBef>
              <a:spcAft>
                <a:spcPts val="0"/>
              </a:spcAft>
              <a:buNone/>
            </a:pPr>
            <a:endParaRPr sz="1200">
              <a:solidFill>
                <a:schemeClr val="lt1"/>
              </a:solidFill>
              <a:highlight>
                <a:srgbClr val="34354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906"/>
        <p:cNvGrpSpPr/>
        <p:nvPr/>
      </p:nvGrpSpPr>
      <p:grpSpPr>
        <a:xfrm>
          <a:off x="0" y="0"/>
          <a:ext cx="0" cy="0"/>
          <a:chOff x="0" y="0"/>
          <a:chExt cx="0" cy="0"/>
        </a:xfrm>
      </p:grpSpPr>
      <p:sp>
        <p:nvSpPr>
          <p:cNvPr id="907" name="Google Shape;907;p36"/>
          <p:cNvSpPr txBox="1"/>
          <p:nvPr/>
        </p:nvSpPr>
        <p:spPr>
          <a:xfrm>
            <a:off x="5280936" y="1195181"/>
            <a:ext cx="77262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908" name="Google Shape;908;p36"/>
          <p:cNvSpPr txBox="1"/>
          <p:nvPr/>
        </p:nvSpPr>
        <p:spPr>
          <a:xfrm>
            <a:off x="3143698" y="5102950"/>
            <a:ext cx="11810400" cy="215400"/>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None/>
            </a:pPr>
            <a:endParaRPr/>
          </a:p>
        </p:txBody>
      </p:sp>
      <p:sp>
        <p:nvSpPr>
          <p:cNvPr id="909" name="Google Shape;909;p36"/>
          <p:cNvSpPr txBox="1"/>
          <p:nvPr/>
        </p:nvSpPr>
        <p:spPr>
          <a:xfrm>
            <a:off x="3503825" y="3625138"/>
            <a:ext cx="12651900" cy="147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u="sng">
                <a:solidFill>
                  <a:srgbClr val="FFFFFF"/>
                </a:solidFill>
              </a:rPr>
              <a:t> Conclusion</a:t>
            </a:r>
            <a:endParaRPr sz="9600" b="1" u="sng"/>
          </a:p>
        </p:txBody>
      </p:sp>
      <p:sp>
        <p:nvSpPr>
          <p:cNvPr id="910" name="Google Shape;910;p36"/>
          <p:cNvSpPr/>
          <p:nvPr/>
        </p:nvSpPr>
        <p:spPr>
          <a:xfrm rot="-2700000">
            <a:off x="-5979599" y="-4687674"/>
            <a:ext cx="14365335" cy="937338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20000"/>
            </a:blip>
            <a:stretch>
              <a:fillRect/>
            </a:stretch>
          </a:blipFill>
          <a:ln>
            <a:noFill/>
          </a:ln>
        </p:spPr>
      </p:sp>
      <p:sp>
        <p:nvSpPr>
          <p:cNvPr id="911" name="Google Shape;911;p36"/>
          <p:cNvSpPr/>
          <p:nvPr/>
        </p:nvSpPr>
        <p:spPr>
          <a:xfrm rot="7808129">
            <a:off x="11821497" y="3825915"/>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grpSp>
        <p:nvGrpSpPr>
          <p:cNvPr id="912" name="Google Shape;912;p36"/>
          <p:cNvGrpSpPr/>
          <p:nvPr/>
        </p:nvGrpSpPr>
        <p:grpSpPr>
          <a:xfrm>
            <a:off x="14016565" y="1183598"/>
            <a:ext cx="1875011" cy="1989553"/>
            <a:chOff x="0" y="-122434"/>
            <a:chExt cx="2500014" cy="2652738"/>
          </a:xfrm>
        </p:grpSpPr>
        <p:grpSp>
          <p:nvGrpSpPr>
            <p:cNvPr id="913" name="Google Shape;913;p36"/>
            <p:cNvGrpSpPr/>
            <p:nvPr/>
          </p:nvGrpSpPr>
          <p:grpSpPr>
            <a:xfrm>
              <a:off x="487115" y="682525"/>
              <a:ext cx="2012899" cy="1847779"/>
              <a:chOff x="0" y="-47625"/>
              <a:chExt cx="812800" cy="746125"/>
            </a:xfrm>
          </p:grpSpPr>
          <p:sp>
            <p:nvSpPr>
              <p:cNvPr id="914" name="Google Shape;914;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15" name="Google Shape;915;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6" name="Google Shape;916;p36"/>
            <p:cNvGrpSpPr/>
            <p:nvPr/>
          </p:nvGrpSpPr>
          <p:grpSpPr>
            <a:xfrm>
              <a:off x="0" y="-122434"/>
              <a:ext cx="2089546" cy="1918138"/>
              <a:chOff x="0" y="-47625"/>
              <a:chExt cx="812800" cy="746125"/>
            </a:xfrm>
          </p:grpSpPr>
          <p:sp>
            <p:nvSpPr>
              <p:cNvPr id="917" name="Google Shape;917;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18" name="Google Shape;918;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19" name="Google Shape;919;p36"/>
          <p:cNvGrpSpPr/>
          <p:nvPr/>
        </p:nvGrpSpPr>
        <p:grpSpPr>
          <a:xfrm>
            <a:off x="1970138" y="7409864"/>
            <a:ext cx="944205" cy="1006959"/>
            <a:chOff x="0" y="-60012"/>
            <a:chExt cx="1258940" cy="1342612"/>
          </a:xfrm>
        </p:grpSpPr>
        <p:grpSp>
          <p:nvGrpSpPr>
            <p:cNvPr id="920" name="Google Shape;920;p36"/>
            <p:cNvGrpSpPr/>
            <p:nvPr/>
          </p:nvGrpSpPr>
          <p:grpSpPr>
            <a:xfrm>
              <a:off x="260659" y="366209"/>
              <a:ext cx="998281" cy="916391"/>
              <a:chOff x="0" y="-47625"/>
              <a:chExt cx="812800" cy="746125"/>
            </a:xfrm>
          </p:grpSpPr>
          <p:sp>
            <p:nvSpPr>
              <p:cNvPr id="921" name="Google Shape;921;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22" name="Google Shape;922;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3" name="Google Shape;923;p36"/>
            <p:cNvGrpSpPr/>
            <p:nvPr/>
          </p:nvGrpSpPr>
          <p:grpSpPr>
            <a:xfrm>
              <a:off x="0" y="-60012"/>
              <a:ext cx="1024209" cy="940192"/>
              <a:chOff x="0" y="-47625"/>
              <a:chExt cx="812800" cy="746125"/>
            </a:xfrm>
          </p:grpSpPr>
          <p:sp>
            <p:nvSpPr>
              <p:cNvPr id="924" name="Google Shape;924;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25" name="Google Shape;925;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 name="Rectangle 20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nvGrpSpPr>
          <p:cNvPr id="211" name="Group 210">
            <a:extLst>
              <a:ext uri="{FF2B5EF4-FFF2-40B4-BE49-F238E27FC236}">
                <a16:creationId xmlns:a16="http://schemas.microsoft.com/office/drawing/2014/main" id="{C0205314-35C1-164D-BC9F-013EC41B6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44727" y="0"/>
            <a:ext cx="2852529" cy="10287000"/>
            <a:chOff x="10290315" y="0"/>
            <a:chExt cx="1901686" cy="6858000"/>
          </a:xfrm>
        </p:grpSpPr>
        <p:sp>
          <p:nvSpPr>
            <p:cNvPr id="212" name="Oval 211">
              <a:extLst>
                <a:ext uri="{FF2B5EF4-FFF2-40B4-BE49-F238E27FC236}">
                  <a16:creationId xmlns:a16="http://schemas.microsoft.com/office/drawing/2014/main" id="{AA6D6973-F827-304E-AD22-40A86F3B1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213" name="Freeform 19">
              <a:extLst>
                <a:ext uri="{FF2B5EF4-FFF2-40B4-BE49-F238E27FC236}">
                  <a16:creationId xmlns:a16="http://schemas.microsoft.com/office/drawing/2014/main" id="{6D6538C6-97C2-AB4B-AD91-6683E87D9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102" name="Freeform 20">
              <a:extLst>
                <a:ext uri="{FF2B5EF4-FFF2-40B4-BE49-F238E27FC236}">
                  <a16:creationId xmlns:a16="http://schemas.microsoft.com/office/drawing/2014/main" id="{562DEA63-689F-7841-B0B3-D0D5CD5F6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214" name="Freeform 21">
              <a:extLst>
                <a:ext uri="{FF2B5EF4-FFF2-40B4-BE49-F238E27FC236}">
                  <a16:creationId xmlns:a16="http://schemas.microsoft.com/office/drawing/2014/main" id="{8C5AE396-582D-B941-887F-AE7DA1DEB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104" name="Freeform 22">
              <a:extLst>
                <a:ext uri="{FF2B5EF4-FFF2-40B4-BE49-F238E27FC236}">
                  <a16:creationId xmlns:a16="http://schemas.microsoft.com/office/drawing/2014/main" id="{2EDDDB50-AA2E-8945-AD98-A5004EB1C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105" name="Freeform 23">
              <a:extLst>
                <a:ext uri="{FF2B5EF4-FFF2-40B4-BE49-F238E27FC236}">
                  <a16:creationId xmlns:a16="http://schemas.microsoft.com/office/drawing/2014/main" id="{CDFF1FF1-C613-4F45-B36D-938BA7095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106" name="Freeform 24">
              <a:extLst>
                <a:ext uri="{FF2B5EF4-FFF2-40B4-BE49-F238E27FC236}">
                  <a16:creationId xmlns:a16="http://schemas.microsoft.com/office/drawing/2014/main" id="{F1433CDB-675B-5448-8A7F-7D659FD29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sp>
        <p:nvSpPr>
          <p:cNvPr id="2" name="Title 1"/>
          <p:cNvSpPr>
            <a:spLocks noGrp="1"/>
          </p:cNvSpPr>
          <p:nvPr>
            <p:ph type="ctrTitle"/>
          </p:nvPr>
        </p:nvSpPr>
        <p:spPr>
          <a:xfrm>
            <a:off x="847726" y="1152502"/>
            <a:ext cx="5893088" cy="4299608"/>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6900">
                <a:cs typeface="Calibri Light"/>
              </a:rPr>
              <a:t>BUFFER OVERFLOW</a:t>
            </a:r>
          </a:p>
        </p:txBody>
      </p:sp>
      <p:sp>
        <p:nvSpPr>
          <p:cNvPr id="3" name="Subtitle 2"/>
          <p:cNvSpPr>
            <a:spLocks noGrp="1"/>
          </p:cNvSpPr>
          <p:nvPr>
            <p:ph type="subTitle" idx="1"/>
          </p:nvPr>
        </p:nvSpPr>
        <p:spPr>
          <a:xfrm>
            <a:off x="847726" y="6424859"/>
            <a:ext cx="5893088" cy="2212766"/>
          </a:xfrm>
        </p:spPr>
        <p:txBody>
          <a:bodyPr vert="horz" lIns="137160" tIns="68580" rIns="137160" bIns="68580" rtlCol="0">
            <a:normAutofit fontScale="92500" lnSpcReduction="200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ea typeface="Calibri"/>
                <a:cs typeface="Calibri"/>
              </a:rPr>
              <a:t>Presented By: Brooj Nasir</a:t>
            </a:r>
          </a:p>
          <a:p>
            <a:r>
              <a:rPr lang="en-US" dirty="0">
                <a:ea typeface="Calibri"/>
                <a:cs typeface="Calibri"/>
              </a:rPr>
              <a:t>                           </a:t>
            </a:r>
            <a:r>
              <a:rPr lang="en-US" dirty="0" err="1">
                <a:ea typeface="Calibri"/>
                <a:cs typeface="Calibri"/>
              </a:rPr>
              <a:t>Hoor-ul-Ain</a:t>
            </a:r>
            <a:r>
              <a:rPr lang="en-US" dirty="0">
                <a:ea typeface="Calibri"/>
                <a:cs typeface="Calibri"/>
              </a:rPr>
              <a:t> </a:t>
            </a:r>
          </a:p>
          <a:p>
            <a:r>
              <a:rPr lang="en-US">
                <a:ea typeface="Calibri"/>
                <a:cs typeface="Calibri"/>
              </a:rPr>
              <a:t>                           Ifrah Noman</a:t>
            </a:r>
          </a:p>
          <a:p>
            <a:r>
              <a:rPr lang="en-US" dirty="0">
                <a:ea typeface="Calibri"/>
                <a:cs typeface="Calibri"/>
              </a:rPr>
              <a:t>                           Taha Nasir</a:t>
            </a:r>
          </a:p>
        </p:txBody>
      </p:sp>
      <p:cxnSp>
        <p:nvCxnSpPr>
          <p:cNvPr id="215" name="Straight Connector 214">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7726" y="9130665"/>
            <a:ext cx="620180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Transparent padlock">
            <a:extLst>
              <a:ext uri="{FF2B5EF4-FFF2-40B4-BE49-F238E27FC236}">
                <a16:creationId xmlns:a16="http://schemas.microsoft.com/office/drawing/2014/main" id="{B2D829F7-B720-C65A-6FC9-0C6CE356D955}"/>
              </a:ext>
            </a:extLst>
          </p:cNvPr>
          <p:cNvPicPr>
            <a:picLocks noChangeAspect="1"/>
          </p:cNvPicPr>
          <p:nvPr/>
        </p:nvPicPr>
        <p:blipFill rotWithShape="1">
          <a:blip r:embed="rId2"/>
          <a:srcRect l="1725" r="32115" b="2"/>
          <a:stretch/>
        </p:blipFill>
        <p:spPr>
          <a:xfrm>
            <a:off x="7897256" y="2"/>
            <a:ext cx="10390745" cy="1028699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929"/>
        <p:cNvGrpSpPr/>
        <p:nvPr/>
      </p:nvGrpSpPr>
      <p:grpSpPr>
        <a:xfrm>
          <a:off x="0" y="0"/>
          <a:ext cx="0" cy="0"/>
          <a:chOff x="0" y="0"/>
          <a:chExt cx="0" cy="0"/>
        </a:xfrm>
      </p:grpSpPr>
      <p:sp>
        <p:nvSpPr>
          <p:cNvPr id="930" name="Google Shape;930;p37"/>
          <p:cNvSpPr txBox="1"/>
          <p:nvPr/>
        </p:nvSpPr>
        <p:spPr>
          <a:xfrm>
            <a:off x="5280936" y="1195181"/>
            <a:ext cx="77262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931" name="Google Shape;931;p37"/>
          <p:cNvSpPr txBox="1"/>
          <p:nvPr/>
        </p:nvSpPr>
        <p:spPr>
          <a:xfrm>
            <a:off x="3143698" y="5102950"/>
            <a:ext cx="11810400" cy="215400"/>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None/>
            </a:pPr>
            <a:endParaRPr/>
          </a:p>
        </p:txBody>
      </p:sp>
      <p:sp>
        <p:nvSpPr>
          <p:cNvPr id="932" name="Google Shape;932;p37"/>
          <p:cNvSpPr txBox="1"/>
          <p:nvPr/>
        </p:nvSpPr>
        <p:spPr>
          <a:xfrm>
            <a:off x="2818025" y="7261888"/>
            <a:ext cx="12651900" cy="215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endParaRPr/>
          </a:p>
        </p:txBody>
      </p:sp>
      <p:sp>
        <p:nvSpPr>
          <p:cNvPr id="933" name="Google Shape;933;p37"/>
          <p:cNvSpPr txBox="1"/>
          <p:nvPr/>
        </p:nvSpPr>
        <p:spPr>
          <a:xfrm>
            <a:off x="2818025" y="8700163"/>
            <a:ext cx="12651900" cy="815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5300" b="1" u="sng">
                <a:solidFill>
                  <a:srgbClr val="FFFFFF"/>
                </a:solidFill>
              </a:rPr>
              <a:t>ANY QUESTION?????</a:t>
            </a:r>
            <a:endParaRPr sz="3200" b="1" u="sng"/>
          </a:p>
        </p:txBody>
      </p:sp>
      <p:sp>
        <p:nvSpPr>
          <p:cNvPr id="934" name="Google Shape;934;p37"/>
          <p:cNvSpPr/>
          <p:nvPr/>
        </p:nvSpPr>
        <p:spPr>
          <a:xfrm rot="-2700000">
            <a:off x="-5979599" y="-4687674"/>
            <a:ext cx="14365335" cy="937338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20000"/>
            </a:blip>
            <a:stretch>
              <a:fillRect/>
            </a:stretch>
          </a:blipFill>
          <a:ln>
            <a:noFill/>
          </a:ln>
        </p:spPr>
      </p:sp>
      <p:sp>
        <p:nvSpPr>
          <p:cNvPr id="935" name="Google Shape;935;p37"/>
          <p:cNvSpPr/>
          <p:nvPr/>
        </p:nvSpPr>
        <p:spPr>
          <a:xfrm rot="7808129">
            <a:off x="12164397" y="3820290"/>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grpSp>
        <p:nvGrpSpPr>
          <p:cNvPr id="936" name="Google Shape;936;p37"/>
          <p:cNvGrpSpPr/>
          <p:nvPr/>
        </p:nvGrpSpPr>
        <p:grpSpPr>
          <a:xfrm>
            <a:off x="14016565" y="1183598"/>
            <a:ext cx="1875011" cy="1989553"/>
            <a:chOff x="0" y="-122434"/>
            <a:chExt cx="2500014" cy="2652738"/>
          </a:xfrm>
        </p:grpSpPr>
        <p:grpSp>
          <p:nvGrpSpPr>
            <p:cNvPr id="937" name="Google Shape;937;p37"/>
            <p:cNvGrpSpPr/>
            <p:nvPr/>
          </p:nvGrpSpPr>
          <p:grpSpPr>
            <a:xfrm>
              <a:off x="487115" y="682525"/>
              <a:ext cx="2012899" cy="1847779"/>
              <a:chOff x="0" y="-47625"/>
              <a:chExt cx="812800" cy="746125"/>
            </a:xfrm>
          </p:grpSpPr>
          <p:sp>
            <p:nvSpPr>
              <p:cNvPr id="938" name="Google Shape;938;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39" name="Google Shape;939;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0" name="Google Shape;940;p37"/>
            <p:cNvGrpSpPr/>
            <p:nvPr/>
          </p:nvGrpSpPr>
          <p:grpSpPr>
            <a:xfrm>
              <a:off x="0" y="-122434"/>
              <a:ext cx="2089546" cy="1918138"/>
              <a:chOff x="0" y="-47625"/>
              <a:chExt cx="812800" cy="746125"/>
            </a:xfrm>
          </p:grpSpPr>
          <p:sp>
            <p:nvSpPr>
              <p:cNvPr id="941" name="Google Shape;941;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42" name="Google Shape;942;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43" name="Google Shape;943;p37"/>
          <p:cNvGrpSpPr/>
          <p:nvPr/>
        </p:nvGrpSpPr>
        <p:grpSpPr>
          <a:xfrm>
            <a:off x="1970138" y="7409864"/>
            <a:ext cx="944205" cy="1006959"/>
            <a:chOff x="0" y="-60012"/>
            <a:chExt cx="1258940" cy="1342612"/>
          </a:xfrm>
        </p:grpSpPr>
        <p:grpSp>
          <p:nvGrpSpPr>
            <p:cNvPr id="944" name="Google Shape;944;p37"/>
            <p:cNvGrpSpPr/>
            <p:nvPr/>
          </p:nvGrpSpPr>
          <p:grpSpPr>
            <a:xfrm>
              <a:off x="260659" y="366209"/>
              <a:ext cx="998281" cy="916391"/>
              <a:chOff x="0" y="-47625"/>
              <a:chExt cx="812800" cy="746125"/>
            </a:xfrm>
          </p:grpSpPr>
          <p:sp>
            <p:nvSpPr>
              <p:cNvPr id="945" name="Google Shape;945;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46" name="Google Shape;946;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7" name="Google Shape;947;p37"/>
            <p:cNvGrpSpPr/>
            <p:nvPr/>
          </p:nvGrpSpPr>
          <p:grpSpPr>
            <a:xfrm>
              <a:off x="0" y="-60012"/>
              <a:ext cx="1024209" cy="940192"/>
              <a:chOff x="0" y="-47625"/>
              <a:chExt cx="812800" cy="746125"/>
            </a:xfrm>
          </p:grpSpPr>
          <p:sp>
            <p:nvSpPr>
              <p:cNvPr id="948" name="Google Shape;948;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49" name="Google Shape;949;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50" name="Google Shape;950;p37"/>
          <p:cNvPicPr preferRelativeResize="0"/>
          <p:nvPr/>
        </p:nvPicPr>
        <p:blipFill>
          <a:blip r:embed="rId4">
            <a:alphaModFix/>
          </a:blip>
          <a:stretch>
            <a:fillRect/>
          </a:stretch>
        </p:blipFill>
        <p:spPr>
          <a:xfrm>
            <a:off x="0" y="-5625"/>
            <a:ext cx="18288000" cy="74084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950"/>
                                        </p:tgtEl>
                                        <p:attrNameLst>
                                          <p:attrName>ppt_w</p:attrName>
                                        </p:attrNameLst>
                                      </p:cBhvr>
                                      <p:tavLst>
                                        <p:tav tm="0">
                                          <p:val>
                                            <p:strVal val="#ppt_w"/>
                                          </p:val>
                                        </p:tav>
                                        <p:tav tm="100000">
                                          <p:val>
                                            <p:strVal val="0"/>
                                          </p:val>
                                        </p:tav>
                                      </p:tavLst>
                                    </p:anim>
                                    <p:anim calcmode="lin" valueType="num">
                                      <p:cBhvr additive="base">
                                        <p:cTn id="7" dur="1000"/>
                                        <p:tgtEl>
                                          <p:spTgt spid="950"/>
                                        </p:tgtEl>
                                        <p:attrNameLst>
                                          <p:attrName>ppt_h</p:attrName>
                                        </p:attrNameLst>
                                      </p:cBhvr>
                                      <p:tavLst>
                                        <p:tav tm="0">
                                          <p:val>
                                            <p:strVal val="#ppt_h"/>
                                          </p:val>
                                        </p:tav>
                                        <p:tav tm="100000">
                                          <p:val>
                                            <p:strVal val="0"/>
                                          </p:val>
                                        </p:tav>
                                      </p:tavLst>
                                    </p:anim>
                                    <p:set>
                                      <p:cBhvr>
                                        <p:cTn id="8" dur="1" fill="hold">
                                          <p:stCondLst>
                                            <p:cond delay="1000"/>
                                          </p:stCondLst>
                                        </p:cTn>
                                        <p:tgtEl>
                                          <p:spTgt spid="9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A96B3-7F2F-D5BA-51F7-10CD2E61E6CA}"/>
              </a:ext>
            </a:extLst>
          </p:cNvPr>
          <p:cNvSpPr>
            <a:spLocks noGrp="1"/>
          </p:cNvSpPr>
          <p:nvPr>
            <p:ph idx="1"/>
          </p:nvPr>
        </p:nvSpPr>
        <p:spPr>
          <a:xfrm>
            <a:off x="955556" y="652101"/>
            <a:ext cx="8804018" cy="4603875"/>
          </a:xfr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lgn="ctr">
              <a:buNone/>
            </a:pPr>
            <a:endParaRPr lang="en-US" sz="4800" b="1" dirty="0"/>
          </a:p>
          <a:p>
            <a:pPr marL="0" indent="0" algn="ctr">
              <a:buNone/>
            </a:pPr>
            <a:r>
              <a:rPr lang="en-US" sz="4800" b="1" dirty="0"/>
              <a:t>  Buffer</a:t>
            </a:r>
            <a:endParaRPr lang="en-US" dirty="0"/>
          </a:p>
          <a:p>
            <a:pPr marL="0" indent="0" algn="ctr">
              <a:buNone/>
            </a:pPr>
            <a:r>
              <a:rPr lang="en-US" dirty="0">
                <a:solidFill>
                  <a:srgbClr val="000000"/>
                </a:solidFill>
                <a:latin typeface="Neue Haas Grotesk Text Pro"/>
                <a:cs typeface="Arial"/>
              </a:rPr>
              <a:t> Buffer is a region of memory which is used to store data temporarily while moving it from one place to another</a:t>
            </a:r>
          </a:p>
          <a:p>
            <a:pPr marL="0" indent="0" algn="ctr">
              <a:buNone/>
            </a:pPr>
            <a:endParaRPr lang="en-US"/>
          </a:p>
          <a:p>
            <a:pPr marL="0" indent="0" algn="ctr">
              <a:buNone/>
            </a:pPr>
            <a:endParaRPr lang="en-US" dirty="0">
              <a:cs typeface="Arial"/>
            </a:endParaRPr>
          </a:p>
        </p:txBody>
      </p:sp>
      <p:pic>
        <p:nvPicPr>
          <p:cNvPr id="4" name="Picture 3" descr="A diagram of a memory processing process&#10;&#10;Description automatically generated">
            <a:extLst>
              <a:ext uri="{FF2B5EF4-FFF2-40B4-BE49-F238E27FC236}">
                <a16:creationId xmlns:a16="http://schemas.microsoft.com/office/drawing/2014/main" id="{32742FCC-66DA-C589-7286-68E6F25FFFD7}"/>
              </a:ext>
            </a:extLst>
          </p:cNvPr>
          <p:cNvPicPr>
            <a:picLocks noChangeAspect="1"/>
          </p:cNvPicPr>
          <p:nvPr/>
        </p:nvPicPr>
        <p:blipFill>
          <a:blip r:embed="rId2"/>
          <a:stretch>
            <a:fillRect/>
          </a:stretch>
        </p:blipFill>
        <p:spPr>
          <a:xfrm>
            <a:off x="10198715" y="1151627"/>
            <a:ext cx="6818913" cy="3584276"/>
          </a:xfrm>
          <a:prstGeom prst="rect">
            <a:avLst/>
          </a:prstGeom>
        </p:spPr>
      </p:pic>
      <p:pic>
        <p:nvPicPr>
          <p:cNvPr id="5" name="Picture 4" descr="A water tap pouring out of a bucket&#10;&#10;Description automatically generated">
            <a:extLst>
              <a:ext uri="{FF2B5EF4-FFF2-40B4-BE49-F238E27FC236}">
                <a16:creationId xmlns:a16="http://schemas.microsoft.com/office/drawing/2014/main" id="{C8288D43-317A-95A1-3933-5F56AB35B5DB}"/>
              </a:ext>
            </a:extLst>
          </p:cNvPr>
          <p:cNvPicPr>
            <a:picLocks noChangeAspect="1"/>
          </p:cNvPicPr>
          <p:nvPr/>
        </p:nvPicPr>
        <p:blipFill>
          <a:blip r:embed="rId3"/>
          <a:stretch>
            <a:fillRect/>
          </a:stretch>
        </p:blipFill>
        <p:spPr>
          <a:xfrm>
            <a:off x="11569910" y="4765825"/>
            <a:ext cx="4033391" cy="4076522"/>
          </a:xfrm>
          <a:prstGeom prst="rect">
            <a:avLst/>
          </a:prstGeom>
        </p:spPr>
      </p:pic>
      <p:sp>
        <p:nvSpPr>
          <p:cNvPr id="7" name="Content Placeholder 2">
            <a:extLst>
              <a:ext uri="{FF2B5EF4-FFF2-40B4-BE49-F238E27FC236}">
                <a16:creationId xmlns:a16="http://schemas.microsoft.com/office/drawing/2014/main" id="{DB657968-B1A1-CF55-62DE-853F8DB39144}"/>
              </a:ext>
            </a:extLst>
          </p:cNvPr>
          <p:cNvSpPr txBox="1">
            <a:spLocks/>
          </p:cNvSpPr>
          <p:nvPr/>
        </p:nvSpPr>
        <p:spPr>
          <a:xfrm>
            <a:off x="1399816" y="3705851"/>
            <a:ext cx="8804018" cy="5725310"/>
          </a:xfrm>
          <a:prstGeom prst="rect">
            <a:avLst/>
          </a:prstGeo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lgn="ctr">
              <a:buFont typeface="Arial" panose="020B0604020202020204" pitchFamily="34" charset="0"/>
              <a:buNone/>
            </a:pPr>
            <a:endParaRPr lang="en-US" sz="4800" b="1" dirty="0"/>
          </a:p>
          <a:p>
            <a:pPr marL="0" indent="0" algn="ctr">
              <a:buFont typeface="Arial" panose="020B0604020202020204" pitchFamily="34" charset="0"/>
              <a:buNone/>
            </a:pPr>
            <a:r>
              <a:rPr lang="en-US" sz="4800" b="1" dirty="0"/>
              <a:t>  </a:t>
            </a:r>
            <a:endParaRPr lang="en-US" sz="4050" dirty="0"/>
          </a:p>
          <a:p>
            <a:pPr marL="0" indent="0" algn="ctr">
              <a:buFont typeface="Arial" panose="020B0604020202020204" pitchFamily="34" charset="0"/>
              <a:buNone/>
            </a:pPr>
            <a:r>
              <a:rPr lang="en-US" sz="4200" b="1" dirty="0"/>
              <a:t>Overflow</a:t>
            </a:r>
          </a:p>
          <a:p>
            <a:pPr marL="0" indent="0" algn="ctr">
              <a:buFont typeface="Arial" panose="020B0604020202020204" pitchFamily="34" charset="0"/>
              <a:buNone/>
            </a:pPr>
            <a:r>
              <a:rPr lang="en-US" sz="4050" dirty="0">
                <a:solidFill>
                  <a:srgbClr val="000000"/>
                </a:solidFill>
                <a:latin typeface="Neue Haas Grotesk Text Pro"/>
                <a:cs typeface="Arial"/>
              </a:rPr>
              <a:t>To have the contents flowing or spilling.</a:t>
            </a:r>
            <a:endParaRPr lang="en-US" sz="4050" dirty="0"/>
          </a:p>
        </p:txBody>
      </p:sp>
    </p:spTree>
    <p:extLst>
      <p:ext uri="{BB962C8B-B14F-4D97-AF65-F5344CB8AC3E}">
        <p14:creationId xmlns:p14="http://schemas.microsoft.com/office/powerpoint/2010/main" val="120274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64FC-01D9-1275-C0B6-B4EF5E1D5F17}"/>
              </a:ext>
            </a:extLst>
          </p:cNvPr>
          <p:cNvSpPr>
            <a:spLocks noGrp="1"/>
          </p:cNvSpPr>
          <p:nvPr>
            <p:ph type="title"/>
          </p:nvPr>
        </p:nvSpPr>
        <p:spPr>
          <a:xfrm>
            <a:off x="869291" y="681882"/>
            <a:ext cx="7768847" cy="1903476"/>
          </a:xfrm>
        </p:spPr>
        <p:txBody>
          <a:bodyPr>
            <a:normAutofit fontScale="900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t>How is it an attack?</a:t>
            </a:r>
            <a:br>
              <a:rPr lang="en-US" dirty="0"/>
            </a:br>
            <a:r>
              <a:rPr lang="en-US" dirty="0"/>
              <a:t>How it arises?</a:t>
            </a:r>
          </a:p>
        </p:txBody>
      </p:sp>
      <p:pic>
        <p:nvPicPr>
          <p:cNvPr id="5" name="Picture 4" descr="A diagram of a computer process&#10;&#10;Description automatically generated">
            <a:extLst>
              <a:ext uri="{FF2B5EF4-FFF2-40B4-BE49-F238E27FC236}">
                <a16:creationId xmlns:a16="http://schemas.microsoft.com/office/drawing/2014/main" id="{4D877AE9-496C-6E51-A3CD-2AC3702D5808}"/>
              </a:ext>
            </a:extLst>
          </p:cNvPr>
          <p:cNvPicPr>
            <a:picLocks noChangeAspect="1"/>
          </p:cNvPicPr>
          <p:nvPr/>
        </p:nvPicPr>
        <p:blipFill>
          <a:blip r:embed="rId2"/>
          <a:stretch>
            <a:fillRect/>
          </a:stretch>
        </p:blipFill>
        <p:spPr>
          <a:xfrm>
            <a:off x="438194" y="3497342"/>
            <a:ext cx="6628592" cy="3421722"/>
          </a:xfrm>
          <a:prstGeom prst="rect">
            <a:avLst/>
          </a:prstGeom>
        </p:spPr>
      </p:pic>
      <p:pic>
        <p:nvPicPr>
          <p:cNvPr id="8" name="Content Placeholder 7" descr="Overflow Vulnerabilities">
            <a:extLst>
              <a:ext uri="{FF2B5EF4-FFF2-40B4-BE49-F238E27FC236}">
                <a16:creationId xmlns:a16="http://schemas.microsoft.com/office/drawing/2014/main" id="{B198E4B7-DC40-01C5-D72C-DB18AF0FF027}"/>
              </a:ext>
            </a:extLst>
          </p:cNvPr>
          <p:cNvPicPr>
            <a:picLocks noGrp="1" noChangeAspect="1"/>
          </p:cNvPicPr>
          <p:nvPr>
            <p:ph idx="1"/>
          </p:nvPr>
        </p:nvPicPr>
        <p:blipFill>
          <a:blip r:embed="rId3"/>
          <a:stretch>
            <a:fillRect/>
          </a:stretch>
        </p:blipFill>
        <p:spPr>
          <a:xfrm>
            <a:off x="7311987" y="3921562"/>
            <a:ext cx="5752740" cy="3219809"/>
          </a:xfrm>
        </p:spPr>
      </p:pic>
      <p:pic>
        <p:nvPicPr>
          <p:cNvPr id="9" name="Picture 8" descr="61+ Thousand Computer Crash Royalty-Free Images, Stock Photos &amp; Pictures |  Shutterstock">
            <a:extLst>
              <a:ext uri="{FF2B5EF4-FFF2-40B4-BE49-F238E27FC236}">
                <a16:creationId xmlns:a16="http://schemas.microsoft.com/office/drawing/2014/main" id="{0DE08965-339D-BFE6-BBDA-E3B09657A3DB}"/>
              </a:ext>
            </a:extLst>
          </p:cNvPr>
          <p:cNvPicPr>
            <a:picLocks noChangeAspect="1"/>
          </p:cNvPicPr>
          <p:nvPr/>
        </p:nvPicPr>
        <p:blipFill>
          <a:blip r:embed="rId4"/>
          <a:stretch>
            <a:fillRect/>
          </a:stretch>
        </p:blipFill>
        <p:spPr>
          <a:xfrm>
            <a:off x="13583907" y="3639269"/>
            <a:ext cx="3520656" cy="3806406"/>
          </a:xfrm>
          <a:prstGeom prst="rect">
            <a:avLst/>
          </a:prstGeom>
        </p:spPr>
      </p:pic>
      <p:sp>
        <p:nvSpPr>
          <p:cNvPr id="39" name="Title 1">
            <a:extLst>
              <a:ext uri="{FF2B5EF4-FFF2-40B4-BE49-F238E27FC236}">
                <a16:creationId xmlns:a16="http://schemas.microsoft.com/office/drawing/2014/main" id="{5CEFDF51-9866-F992-8553-44A97C11B365}"/>
              </a:ext>
            </a:extLst>
          </p:cNvPr>
          <p:cNvSpPr txBox="1">
            <a:spLocks/>
          </p:cNvSpPr>
          <p:nvPr/>
        </p:nvSpPr>
        <p:spPr>
          <a:xfrm>
            <a:off x="1874269" y="7854746"/>
            <a:ext cx="4965263" cy="889874"/>
          </a:xfrm>
          <a:prstGeom prst="rect">
            <a:avLst/>
          </a:prstGeom>
        </p:spPr>
        <p:txBody>
          <a:bodyPr vert="horz" lIns="137160" tIns="68580" rIns="137160" bIns="68580" rtlCol="0" anchor="t">
            <a:normAutofit fontScale="975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200" b="0" u="sng" dirty="0"/>
              <a:t>Target Buffers</a:t>
            </a:r>
            <a:endParaRPr lang="en-US" sz="4050" u="sng" dirty="0"/>
          </a:p>
        </p:txBody>
      </p:sp>
      <p:sp>
        <p:nvSpPr>
          <p:cNvPr id="43" name="Title 1">
            <a:extLst>
              <a:ext uri="{FF2B5EF4-FFF2-40B4-BE49-F238E27FC236}">
                <a16:creationId xmlns:a16="http://schemas.microsoft.com/office/drawing/2014/main" id="{94B22FC1-B7A2-5AA2-2F28-4B2602EDC270}"/>
              </a:ext>
            </a:extLst>
          </p:cNvPr>
          <p:cNvSpPr txBox="1">
            <a:spLocks/>
          </p:cNvSpPr>
          <p:nvPr/>
        </p:nvSpPr>
        <p:spPr>
          <a:xfrm>
            <a:off x="8266443" y="7345787"/>
            <a:ext cx="4124187" cy="1903476"/>
          </a:xfrm>
          <a:prstGeom prst="rect">
            <a:avLst/>
          </a:prstGeom>
        </p:spPr>
        <p:txBody>
          <a:bodyPr vert="horz" lIns="137160" tIns="68580" rIns="137160" bIns="68580" rtlCol="0" anchor="t">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750" b="0" u="sng" dirty="0"/>
              <a:t>Sending more data than the buffer can handle</a:t>
            </a:r>
          </a:p>
        </p:txBody>
      </p:sp>
      <p:sp>
        <p:nvSpPr>
          <p:cNvPr id="51" name="Title 1">
            <a:extLst>
              <a:ext uri="{FF2B5EF4-FFF2-40B4-BE49-F238E27FC236}">
                <a16:creationId xmlns:a16="http://schemas.microsoft.com/office/drawing/2014/main" id="{12743271-DBF2-DC80-D6BB-DCCFC7068742}"/>
              </a:ext>
            </a:extLst>
          </p:cNvPr>
          <p:cNvSpPr txBox="1">
            <a:spLocks/>
          </p:cNvSpPr>
          <p:nvPr/>
        </p:nvSpPr>
        <p:spPr>
          <a:xfrm>
            <a:off x="13649324" y="7617519"/>
            <a:ext cx="3649734" cy="1903476"/>
          </a:xfrm>
          <a:prstGeom prst="rect">
            <a:avLst/>
          </a:prstGeom>
        </p:spPr>
        <p:txBody>
          <a:bodyPr vert="horz" lIns="137160" tIns="68580" rIns="137160" bIns="68580" rtlCol="0" anchor="t">
            <a:normAutofit fontScale="975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750" b="0" u="sng" dirty="0"/>
              <a:t>Objective</a:t>
            </a:r>
          </a:p>
          <a:p>
            <a:r>
              <a:rPr lang="en-US" sz="3750" b="0" u="sng" dirty="0"/>
              <a:t>Achieved</a:t>
            </a:r>
          </a:p>
        </p:txBody>
      </p:sp>
    </p:spTree>
    <p:extLst>
      <p:ext uri="{BB962C8B-B14F-4D97-AF65-F5344CB8AC3E}">
        <p14:creationId xmlns:p14="http://schemas.microsoft.com/office/powerpoint/2010/main" val="387905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ppt_y</p:attrName>
                                        </p:attrNameLst>
                                      </p:cBhvr>
                                      <p:tavLst>
                                        <p:tav tm="0">
                                          <p:val>
                                            <p:strVal val="#ppt_y+#ppt_h*1.125000"/>
                                          </p:val>
                                        </p:tav>
                                        <p:tav tm="100000">
                                          <p:val>
                                            <p:strVal val="#ppt_y"/>
                                          </p:val>
                                        </p:tav>
                                      </p:tavLst>
                                    </p:anim>
                                    <p:animEffect transition="in" filter="wipe(up)">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3"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8F48-4924-B995-2212-11F7EA8FC675}"/>
              </a:ext>
            </a:extLst>
          </p:cNvPr>
          <p:cNvSpPr>
            <a:spLocks noGrp="1"/>
          </p:cNvSpPr>
          <p:nvPr>
            <p:ph type="title"/>
          </p:nvPr>
        </p:nvSpPr>
        <p:spPr>
          <a:xfrm>
            <a:off x="847725" y="789713"/>
            <a:ext cx="16459959" cy="1903476"/>
          </a:xfrm>
        </p:spPr>
        <p:txBody>
          <a:bodyPr>
            <a:normAutofit fontScale="900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solidFill>
                  <a:schemeClr val="accent2">
                    <a:lumMod val="50000"/>
                  </a:schemeClr>
                </a:solidFill>
              </a:rPr>
              <a:t>Who is Vulnerable to Buffer Overflow Attacks?</a:t>
            </a:r>
          </a:p>
        </p:txBody>
      </p:sp>
      <p:sp>
        <p:nvSpPr>
          <p:cNvPr id="3" name="Content Placeholder 2">
            <a:extLst>
              <a:ext uri="{FF2B5EF4-FFF2-40B4-BE49-F238E27FC236}">
                <a16:creationId xmlns:a16="http://schemas.microsoft.com/office/drawing/2014/main" id="{11948E05-32C6-7FA7-DC1F-52457E016CA6}"/>
              </a:ext>
            </a:extLst>
          </p:cNvPr>
          <p:cNvSpPr>
            <a:spLocks noGrp="1"/>
          </p:cNvSpPr>
          <p:nvPr>
            <p:ph idx="1"/>
          </p:nvPr>
        </p:nvSpPr>
        <p:spPr>
          <a:xfrm>
            <a:off x="847726" y="2442081"/>
            <a:ext cx="11003753" cy="3374610"/>
          </a:xfrm>
        </p:spPr>
        <p:txBody>
          <a:bodyPr vert="horz" lIns="137160" tIns="68580" rIns="137160" bIns="68580" rtlCol="0" anchor="t">
            <a:normAutofit lnSpcReduction="100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b="1" dirty="0">
                <a:solidFill>
                  <a:schemeClr val="tx2">
                    <a:lumMod val="90000"/>
                    <a:lumOff val="10000"/>
                  </a:schemeClr>
                </a:solidFill>
              </a:rPr>
              <a:t>C</a:t>
            </a:r>
            <a:r>
              <a:rPr lang="en-US" dirty="0"/>
              <a:t> and </a:t>
            </a:r>
            <a:r>
              <a:rPr lang="en-US" b="1" dirty="0">
                <a:solidFill>
                  <a:schemeClr val="tx2">
                    <a:lumMod val="90000"/>
                    <a:lumOff val="10000"/>
                  </a:schemeClr>
                </a:solidFill>
              </a:rPr>
              <a:t>C++</a:t>
            </a:r>
            <a:r>
              <a:rPr lang="en-US" dirty="0">
                <a:solidFill>
                  <a:schemeClr val="tx2">
                    <a:lumMod val="90000"/>
                    <a:lumOff val="10000"/>
                  </a:schemeClr>
                </a:solidFill>
              </a:rPr>
              <a:t> </a:t>
            </a:r>
            <a:r>
              <a:rPr lang="en-US" dirty="0"/>
              <a:t>are two languages with high vulnerability ,since they contain no built-in protections against accessing or overwriting data in their memory, </a:t>
            </a:r>
            <a:r>
              <a:rPr lang="en-US" b="1" dirty="0">
                <a:solidFill>
                  <a:schemeClr val="tx2">
                    <a:lumMod val="90000"/>
                    <a:lumOff val="10000"/>
                  </a:schemeClr>
                </a:solidFill>
              </a:rPr>
              <a:t>Windows </a:t>
            </a:r>
            <a:r>
              <a:rPr lang="en-US" dirty="0"/>
              <a:t>,</a:t>
            </a:r>
            <a:r>
              <a:rPr lang="en-US" b="1" dirty="0">
                <a:solidFill>
                  <a:schemeClr val="tx2">
                    <a:lumMod val="90000"/>
                    <a:lumOff val="10000"/>
                  </a:schemeClr>
                </a:solidFill>
              </a:rPr>
              <a:t>Mac OS </a:t>
            </a:r>
            <a:r>
              <a:rPr lang="en-US" dirty="0"/>
              <a:t>and </a:t>
            </a:r>
            <a:r>
              <a:rPr lang="en-US" b="1" dirty="0">
                <a:solidFill>
                  <a:schemeClr val="tx2">
                    <a:lumMod val="90000"/>
                    <a:lumOff val="10000"/>
                  </a:schemeClr>
                </a:solidFill>
              </a:rPr>
              <a:t>Linux</a:t>
            </a:r>
            <a:r>
              <a:rPr lang="en-US" dirty="0"/>
              <a:t> all contain code written in one or both of these languages.</a:t>
            </a:r>
          </a:p>
          <a:p>
            <a:pPr marL="0" indent="0">
              <a:buNone/>
            </a:pPr>
            <a:endParaRPr lang="en-US" dirty="0"/>
          </a:p>
          <a:p>
            <a:endParaRPr lang="en-US" dirty="0"/>
          </a:p>
        </p:txBody>
      </p:sp>
      <p:pic>
        <p:nvPicPr>
          <p:cNvPr id="6" name="Picture 5" descr="16 beginner programming projects: Java, Python, JavaScript and c# -  SmartyBro">
            <a:extLst>
              <a:ext uri="{FF2B5EF4-FFF2-40B4-BE49-F238E27FC236}">
                <a16:creationId xmlns:a16="http://schemas.microsoft.com/office/drawing/2014/main" id="{F632FB13-0DB7-0141-2F9E-9338CEF38BD4}"/>
              </a:ext>
            </a:extLst>
          </p:cNvPr>
          <p:cNvPicPr>
            <a:picLocks noChangeAspect="1"/>
          </p:cNvPicPr>
          <p:nvPr/>
        </p:nvPicPr>
        <p:blipFill>
          <a:blip r:embed="rId2"/>
          <a:stretch>
            <a:fillRect/>
          </a:stretch>
        </p:blipFill>
        <p:spPr>
          <a:xfrm>
            <a:off x="12068894" y="5841161"/>
            <a:ext cx="5062628" cy="2853188"/>
          </a:xfrm>
          <a:prstGeom prst="rect">
            <a:avLst/>
          </a:prstGeom>
        </p:spPr>
      </p:pic>
      <p:pic>
        <p:nvPicPr>
          <p:cNvPr id="7" name="Picture 6" descr="Best C C++ Training in Chennai | Best C C++ Training Institute in Chennai |  Course Fees">
            <a:extLst>
              <a:ext uri="{FF2B5EF4-FFF2-40B4-BE49-F238E27FC236}">
                <a16:creationId xmlns:a16="http://schemas.microsoft.com/office/drawing/2014/main" id="{1AA5AD27-6403-9A94-C340-C5A395722566}"/>
              </a:ext>
            </a:extLst>
          </p:cNvPr>
          <p:cNvPicPr>
            <a:picLocks noChangeAspect="1"/>
          </p:cNvPicPr>
          <p:nvPr/>
        </p:nvPicPr>
        <p:blipFill>
          <a:blip r:embed="rId3"/>
          <a:stretch>
            <a:fillRect/>
          </a:stretch>
        </p:blipFill>
        <p:spPr>
          <a:xfrm>
            <a:off x="12068355" y="2179808"/>
            <a:ext cx="5063706" cy="2865006"/>
          </a:xfrm>
          <a:prstGeom prst="rect">
            <a:avLst/>
          </a:prstGeom>
        </p:spPr>
      </p:pic>
      <p:sp>
        <p:nvSpPr>
          <p:cNvPr id="11" name="Content Placeholder 2">
            <a:extLst>
              <a:ext uri="{FF2B5EF4-FFF2-40B4-BE49-F238E27FC236}">
                <a16:creationId xmlns:a16="http://schemas.microsoft.com/office/drawing/2014/main" id="{6FEBF58C-DB71-C468-F7C1-E55F7185018A}"/>
              </a:ext>
            </a:extLst>
          </p:cNvPr>
          <p:cNvSpPr txBox="1">
            <a:spLocks/>
          </p:cNvSpPr>
          <p:nvPr/>
        </p:nvSpPr>
        <p:spPr>
          <a:xfrm>
            <a:off x="839099" y="4654757"/>
            <a:ext cx="11025318" cy="3288347"/>
          </a:xfrm>
          <a:prstGeom prst="rect">
            <a:avLst/>
          </a:prstGeo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dirty="0"/>
          </a:p>
          <a:p>
            <a:pPr marL="0" indent="0">
              <a:buFont typeface="Arial" panose="020B0604020202020204" pitchFamily="34" charset="0"/>
              <a:buNone/>
            </a:pPr>
            <a:endParaRPr lang="en-US" sz="4050" dirty="0"/>
          </a:p>
          <a:p>
            <a:r>
              <a:rPr lang="en-US" sz="4050" dirty="0"/>
              <a:t>Languages like </a:t>
            </a:r>
            <a:r>
              <a:rPr lang="en-US" sz="4050" b="1" dirty="0">
                <a:solidFill>
                  <a:schemeClr val="tx2">
                    <a:lumMod val="90000"/>
                    <a:lumOff val="10000"/>
                  </a:schemeClr>
                </a:solidFill>
              </a:rPr>
              <a:t>Java</a:t>
            </a:r>
            <a:r>
              <a:rPr lang="en-US" sz="4050" dirty="0"/>
              <a:t>, </a:t>
            </a:r>
            <a:r>
              <a:rPr lang="en-US" sz="4050" b="1" dirty="0">
                <a:solidFill>
                  <a:schemeClr val="tx2">
                    <a:lumMod val="90000"/>
                    <a:lumOff val="10000"/>
                  </a:schemeClr>
                </a:solidFill>
              </a:rPr>
              <a:t>Pearl</a:t>
            </a:r>
            <a:r>
              <a:rPr lang="en-US" sz="4050" dirty="0"/>
              <a:t>, </a:t>
            </a:r>
            <a:r>
              <a:rPr lang="en-US" sz="4050" b="1" dirty="0">
                <a:solidFill>
                  <a:schemeClr val="tx2">
                    <a:lumMod val="90000"/>
                    <a:lumOff val="10000"/>
                  </a:schemeClr>
                </a:solidFill>
              </a:rPr>
              <a:t>C# </a:t>
            </a:r>
            <a:r>
              <a:rPr lang="en-US" sz="4050" dirty="0"/>
              <a:t>have built-in features that help reduce the chances of buffer overflow.</a:t>
            </a:r>
          </a:p>
        </p:txBody>
      </p:sp>
    </p:spTree>
    <p:extLst>
      <p:ext uri="{BB962C8B-B14F-4D97-AF65-F5344CB8AC3E}">
        <p14:creationId xmlns:p14="http://schemas.microsoft.com/office/powerpoint/2010/main" val="160885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nvGrpSpPr>
          <p:cNvPr id="102" name="Group 10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435473" y="1"/>
            <a:ext cx="2852529" cy="7016159"/>
            <a:chOff x="10290315" y="0"/>
            <a:chExt cx="1901686" cy="4677439"/>
          </a:xfrm>
        </p:grpSpPr>
        <p:sp>
          <p:nvSpPr>
            <p:cNvPr id="58"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59"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60"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61"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sp>
        <p:nvSpPr>
          <p:cNvPr id="2" name="Title 1">
            <a:extLst>
              <a:ext uri="{FF2B5EF4-FFF2-40B4-BE49-F238E27FC236}">
                <a16:creationId xmlns:a16="http://schemas.microsoft.com/office/drawing/2014/main" id="{41B8E584-2720-6B42-275E-812C6A9939AF}"/>
              </a:ext>
            </a:extLst>
          </p:cNvPr>
          <p:cNvSpPr>
            <a:spLocks noGrp="1"/>
          </p:cNvSpPr>
          <p:nvPr>
            <p:ph type="title"/>
          </p:nvPr>
        </p:nvSpPr>
        <p:spPr>
          <a:xfrm>
            <a:off x="7340347" y="293694"/>
            <a:ext cx="9601499" cy="1903476"/>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t>Example:</a:t>
            </a:r>
          </a:p>
        </p:txBody>
      </p:sp>
      <p:pic>
        <p:nvPicPr>
          <p:cNvPr id="5" name="Content Placeholder 4" descr="Buffer overflow explained: The basics - Hacking Tutorials">
            <a:extLst>
              <a:ext uri="{FF2B5EF4-FFF2-40B4-BE49-F238E27FC236}">
                <a16:creationId xmlns:a16="http://schemas.microsoft.com/office/drawing/2014/main" id="{E848472E-52D5-7C84-79FB-6E7057C0A640}"/>
              </a:ext>
            </a:extLst>
          </p:cNvPr>
          <p:cNvPicPr>
            <a:picLocks noGrp="1" noChangeAspect="1"/>
          </p:cNvPicPr>
          <p:nvPr>
            <p:ph idx="1"/>
          </p:nvPr>
        </p:nvPicPr>
        <p:blipFill>
          <a:blip r:embed="rId2"/>
          <a:stretch>
            <a:fillRect/>
          </a:stretch>
        </p:blipFill>
        <p:spPr>
          <a:xfrm>
            <a:off x="7694253" y="1558733"/>
            <a:ext cx="9993912" cy="7082825"/>
          </a:xfrm>
        </p:spPr>
      </p:pic>
      <p:pic>
        <p:nvPicPr>
          <p:cNvPr id="104" name="Picture 103" descr="Circular jigsaw puzzle">
            <a:extLst>
              <a:ext uri="{FF2B5EF4-FFF2-40B4-BE49-F238E27FC236}">
                <a16:creationId xmlns:a16="http://schemas.microsoft.com/office/drawing/2014/main" id="{60655634-E027-7F80-772C-EC46527A8307}"/>
              </a:ext>
            </a:extLst>
          </p:cNvPr>
          <p:cNvPicPr>
            <a:picLocks noChangeAspect="1"/>
          </p:cNvPicPr>
          <p:nvPr/>
        </p:nvPicPr>
        <p:blipFill rotWithShape="1">
          <a:blip r:embed="rId3"/>
          <a:srcRect l="11820" r="42915" b="-3"/>
          <a:stretch/>
        </p:blipFill>
        <p:spPr>
          <a:xfrm>
            <a:off x="31" y="2"/>
            <a:ext cx="6985988" cy="10286999"/>
          </a:xfrm>
          <a:prstGeom prst="rect">
            <a:avLst/>
          </a:prstGeom>
        </p:spPr>
      </p:pic>
      <p:cxnSp>
        <p:nvCxnSpPr>
          <p:cNvPr id="105" name="Straight Connector 10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36365" y="9130665"/>
            <a:ext cx="96014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182"/>
        <p:cNvGrpSpPr/>
        <p:nvPr/>
      </p:nvGrpSpPr>
      <p:grpSpPr>
        <a:xfrm>
          <a:off x="0" y="0"/>
          <a:ext cx="0" cy="0"/>
          <a:chOff x="0" y="0"/>
          <a:chExt cx="0" cy="0"/>
        </a:xfrm>
      </p:grpSpPr>
      <p:sp>
        <p:nvSpPr>
          <p:cNvPr id="183" name="Google Shape;183;p15"/>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184" name="Google Shape;184;p15"/>
          <p:cNvGrpSpPr/>
          <p:nvPr/>
        </p:nvGrpSpPr>
        <p:grpSpPr>
          <a:xfrm rot="5400000">
            <a:off x="11532061" y="1478901"/>
            <a:ext cx="3086100" cy="10787429"/>
            <a:chOff x="0" y="-47625"/>
            <a:chExt cx="812800" cy="2841134"/>
          </a:xfrm>
        </p:grpSpPr>
        <p:sp>
          <p:nvSpPr>
            <p:cNvPr id="185" name="Google Shape;185;p15"/>
            <p:cNvSpPr/>
            <p:nvPr/>
          </p:nvSpPr>
          <p:spPr>
            <a:xfrm>
              <a:off x="0" y="0"/>
              <a:ext cx="812800" cy="2793509"/>
            </a:xfrm>
            <a:custGeom>
              <a:avLst/>
              <a:gdLst/>
              <a:ahLst/>
              <a:cxnLst/>
              <a:rect l="l" t="t" r="r" b="b"/>
              <a:pathLst>
                <a:path w="812800" h="2793509" extrusionOk="0">
                  <a:moveTo>
                    <a:pt x="0" y="0"/>
                  </a:moveTo>
                  <a:lnTo>
                    <a:pt x="812800" y="0"/>
                  </a:lnTo>
                  <a:lnTo>
                    <a:pt x="812800" y="2793509"/>
                  </a:lnTo>
                  <a:lnTo>
                    <a:pt x="0" y="2793509"/>
                  </a:lnTo>
                  <a:close/>
                </a:path>
              </a:pathLst>
            </a:custGeom>
            <a:solidFill>
              <a:srgbClr val="69F3C2"/>
            </a:solidFill>
            <a:ln>
              <a:noFill/>
            </a:ln>
          </p:spPr>
        </p:sp>
        <p:sp>
          <p:nvSpPr>
            <p:cNvPr id="186" name="Google Shape;186;p15"/>
            <p:cNvSpPr txBox="1"/>
            <p:nvPr/>
          </p:nvSpPr>
          <p:spPr>
            <a:xfrm>
              <a:off x="0" y="-47625"/>
              <a:ext cx="812800" cy="28411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15"/>
          <p:cNvSpPr/>
          <p:nvPr/>
        </p:nvSpPr>
        <p:spPr>
          <a:xfrm>
            <a:off x="7681397" y="5329566"/>
            <a:ext cx="10606603" cy="3086100"/>
          </a:xfrm>
          <a:custGeom>
            <a:avLst/>
            <a:gdLst/>
            <a:ahLst/>
            <a:cxnLst/>
            <a:rect l="l" t="t" r="r" b="b"/>
            <a:pathLst>
              <a:path w="10606603" h="3086100" extrusionOk="0">
                <a:moveTo>
                  <a:pt x="0" y="0"/>
                </a:moveTo>
                <a:lnTo>
                  <a:pt x="10606603" y="0"/>
                </a:lnTo>
                <a:lnTo>
                  <a:pt x="10606603" y="3086100"/>
                </a:lnTo>
                <a:lnTo>
                  <a:pt x="0" y="3086100"/>
                </a:lnTo>
                <a:lnTo>
                  <a:pt x="0" y="0"/>
                </a:lnTo>
                <a:close/>
              </a:path>
            </a:pathLst>
          </a:custGeom>
          <a:blipFill rotWithShape="1">
            <a:blip r:embed="rId4">
              <a:alphaModFix/>
            </a:blip>
            <a:stretch>
              <a:fillRect l="-9458" r="-49781" b="-228374"/>
            </a:stretch>
          </a:blipFill>
          <a:ln>
            <a:noFill/>
          </a:ln>
        </p:spPr>
      </p:sp>
      <p:grpSp>
        <p:nvGrpSpPr>
          <p:cNvPr id="188" name="Google Shape;188;p15"/>
          <p:cNvGrpSpPr/>
          <p:nvPr/>
        </p:nvGrpSpPr>
        <p:grpSpPr>
          <a:xfrm rot="5400000">
            <a:off x="6849358" y="707445"/>
            <a:ext cx="3086100" cy="10945818"/>
            <a:chOff x="0" y="-47625"/>
            <a:chExt cx="812800" cy="2882849"/>
          </a:xfrm>
        </p:grpSpPr>
        <p:sp>
          <p:nvSpPr>
            <p:cNvPr id="189" name="Google Shape;189;p15"/>
            <p:cNvSpPr/>
            <p:nvPr/>
          </p:nvSpPr>
          <p:spPr>
            <a:xfrm>
              <a:off x="0" y="0"/>
              <a:ext cx="812800" cy="2835224"/>
            </a:xfrm>
            <a:custGeom>
              <a:avLst/>
              <a:gdLst/>
              <a:ahLst/>
              <a:cxnLst/>
              <a:rect l="l" t="t" r="r" b="b"/>
              <a:pathLst>
                <a:path w="812800" h="2835224" extrusionOk="0">
                  <a:moveTo>
                    <a:pt x="0" y="0"/>
                  </a:moveTo>
                  <a:lnTo>
                    <a:pt x="812800" y="0"/>
                  </a:lnTo>
                  <a:lnTo>
                    <a:pt x="812800" y="2835224"/>
                  </a:lnTo>
                  <a:lnTo>
                    <a:pt x="0" y="2835224"/>
                  </a:lnTo>
                  <a:close/>
                </a:path>
              </a:pathLst>
            </a:custGeom>
            <a:solidFill>
              <a:srgbClr val="F35391"/>
            </a:solidFill>
            <a:ln>
              <a:noFill/>
            </a:ln>
          </p:spPr>
        </p:sp>
        <p:sp>
          <p:nvSpPr>
            <p:cNvPr id="190" name="Google Shape;190;p15"/>
            <p:cNvSpPr txBox="1"/>
            <p:nvPr/>
          </p:nvSpPr>
          <p:spPr>
            <a:xfrm>
              <a:off x="0" y="-47625"/>
              <a:ext cx="812800" cy="288284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1" name="Google Shape;191;p15"/>
          <p:cNvGrpSpPr/>
          <p:nvPr/>
        </p:nvGrpSpPr>
        <p:grpSpPr>
          <a:xfrm>
            <a:off x="3363413" y="5393904"/>
            <a:ext cx="1544564" cy="1544564"/>
            <a:chOff x="0" y="0"/>
            <a:chExt cx="812800" cy="812800"/>
          </a:xfrm>
        </p:grpSpPr>
        <p:sp>
          <p:nvSpPr>
            <p:cNvPr id="192" name="Google Shape;19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20005"/>
                </a:lnSpc>
                <a:spcBef>
                  <a:spcPts val="0"/>
                </a:spcBef>
                <a:spcAft>
                  <a:spcPts val="0"/>
                </a:spcAft>
                <a:buNone/>
              </a:pPr>
              <a:r>
                <a:rPr lang="en-US" sz="3399" b="0" i="0" u="none" strike="noStrike" cap="none">
                  <a:solidFill>
                    <a:srgbClr val="FFFFFF"/>
                  </a:solidFill>
                  <a:latin typeface="Montserrat SemiBold"/>
                  <a:ea typeface="Montserrat SemiBold"/>
                  <a:cs typeface="Montserrat SemiBold"/>
                  <a:sym typeface="Montserrat SemiBold"/>
                </a:rPr>
                <a:t>0</a:t>
              </a:r>
              <a:r>
                <a:rPr lang="en-US" sz="3399">
                  <a:solidFill>
                    <a:srgbClr val="FFFFFF"/>
                  </a:solidFill>
                  <a:latin typeface="Montserrat SemiBold"/>
                  <a:ea typeface="Montserrat SemiBold"/>
                  <a:cs typeface="Montserrat SemiBold"/>
                  <a:sym typeface="Montserrat SemiBold"/>
                </a:rPr>
                <a:t>2</a:t>
              </a:r>
              <a:endParaRPr/>
            </a:p>
          </p:txBody>
        </p:sp>
      </p:grpSp>
      <p:sp>
        <p:nvSpPr>
          <p:cNvPr id="194" name="Google Shape;194;p15"/>
          <p:cNvSpPr/>
          <p:nvPr/>
        </p:nvSpPr>
        <p:spPr>
          <a:xfrm rot="-3278844">
            <a:off x="-7178676" y="-365538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195" name="Google Shape;195;p15"/>
          <p:cNvSpPr txBox="1"/>
          <p:nvPr/>
        </p:nvSpPr>
        <p:spPr>
          <a:xfrm>
            <a:off x="5225989" y="5175949"/>
            <a:ext cx="7988400" cy="13854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1">
                <a:solidFill>
                  <a:srgbClr val="FFFFFF"/>
                </a:solidFill>
                <a:latin typeface="Montserrat Black"/>
                <a:ea typeface="Montserrat Black"/>
                <a:cs typeface="Montserrat Black"/>
                <a:sym typeface="Montserrat Black"/>
              </a:rPr>
              <a:t>Exploitation </a:t>
            </a:r>
            <a:endParaRPr/>
          </a:p>
        </p:txBody>
      </p:sp>
      <p:sp>
        <p:nvSpPr>
          <p:cNvPr id="196" name="Google Shape;196;p15"/>
          <p:cNvSpPr txBox="1"/>
          <p:nvPr/>
        </p:nvSpPr>
        <p:spPr>
          <a:xfrm>
            <a:off x="5226004" y="6514488"/>
            <a:ext cx="7542900" cy="6618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300">
                <a:solidFill>
                  <a:srgbClr val="FFFFFF"/>
                </a:solidFill>
              </a:rPr>
              <a:t>                 of the Vulnerability</a:t>
            </a:r>
            <a:r>
              <a:rPr lang="en-US" sz="3200" b="0" i="0" u="none" strike="noStrike" cap="none">
                <a:solidFill>
                  <a:srgbClr val="FFFFFF"/>
                </a:solidFill>
                <a:latin typeface="Arial"/>
                <a:ea typeface="Arial"/>
                <a:cs typeface="Arial"/>
                <a:sym typeface="Arial"/>
              </a:rPr>
              <a:t> </a:t>
            </a:r>
            <a:endParaRPr/>
          </a:p>
        </p:txBody>
      </p:sp>
      <p:grpSp>
        <p:nvGrpSpPr>
          <p:cNvPr id="197" name="Google Shape;197;p15"/>
          <p:cNvGrpSpPr/>
          <p:nvPr/>
        </p:nvGrpSpPr>
        <p:grpSpPr>
          <a:xfrm>
            <a:off x="14721357" y="1047848"/>
            <a:ext cx="1875026" cy="1989564"/>
            <a:chOff x="0" y="-122432"/>
            <a:chExt cx="2500034" cy="2652752"/>
          </a:xfrm>
        </p:grpSpPr>
        <p:grpSp>
          <p:nvGrpSpPr>
            <p:cNvPr id="198" name="Google Shape;198;p15"/>
            <p:cNvGrpSpPr/>
            <p:nvPr/>
          </p:nvGrpSpPr>
          <p:grpSpPr>
            <a:xfrm>
              <a:off x="487115" y="682524"/>
              <a:ext cx="2012919" cy="1847796"/>
              <a:chOff x="0" y="-47625"/>
              <a:chExt cx="812800" cy="746125"/>
            </a:xfrm>
          </p:grpSpPr>
          <p:sp>
            <p:nvSpPr>
              <p:cNvPr id="199" name="Google Shape;199;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00" name="Google Shape;200;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5"/>
            <p:cNvGrpSpPr/>
            <p:nvPr/>
          </p:nvGrpSpPr>
          <p:grpSpPr>
            <a:xfrm>
              <a:off x="0" y="-122432"/>
              <a:ext cx="2089507" cy="1918102"/>
              <a:chOff x="0" y="-47625"/>
              <a:chExt cx="812800" cy="746125"/>
            </a:xfrm>
          </p:grpSpPr>
          <p:sp>
            <p:nvSpPr>
              <p:cNvPr id="202" name="Google Shape;202;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03" name="Google Shape;203;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15"/>
          <p:cNvGrpSpPr/>
          <p:nvPr/>
        </p:nvGrpSpPr>
        <p:grpSpPr>
          <a:xfrm>
            <a:off x="1477581" y="2487729"/>
            <a:ext cx="1441918" cy="1458865"/>
            <a:chOff x="0" y="-99633"/>
            <a:chExt cx="1922558" cy="1945153"/>
          </a:xfrm>
        </p:grpSpPr>
        <p:grpSp>
          <p:nvGrpSpPr>
            <p:cNvPr id="205" name="Google Shape;205;p15"/>
            <p:cNvGrpSpPr/>
            <p:nvPr/>
          </p:nvGrpSpPr>
          <p:grpSpPr>
            <a:xfrm>
              <a:off x="0" y="-99633"/>
              <a:ext cx="1700411" cy="1560924"/>
              <a:chOff x="0" y="-47625"/>
              <a:chExt cx="812800" cy="746125"/>
            </a:xfrm>
          </p:grpSpPr>
          <p:sp>
            <p:nvSpPr>
              <p:cNvPr id="206" name="Google Shape;206;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07" name="Google Shape;207;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5"/>
            <p:cNvGrpSpPr/>
            <p:nvPr/>
          </p:nvGrpSpPr>
          <p:grpSpPr>
            <a:xfrm>
              <a:off x="231002" y="292724"/>
              <a:ext cx="1691556" cy="1552796"/>
              <a:chOff x="0" y="-47625"/>
              <a:chExt cx="812800" cy="746125"/>
            </a:xfrm>
          </p:grpSpPr>
          <p:sp>
            <p:nvSpPr>
              <p:cNvPr id="209" name="Google Shape;209;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10" name="Google Shape;210;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11" name="Google Shape;211;p15"/>
          <p:cNvGrpSpPr/>
          <p:nvPr/>
        </p:nvGrpSpPr>
        <p:grpSpPr>
          <a:xfrm>
            <a:off x="5983192" y="8657291"/>
            <a:ext cx="847888" cy="856040"/>
            <a:chOff x="0" y="-60012"/>
            <a:chExt cx="1130517" cy="1141387"/>
          </a:xfrm>
        </p:grpSpPr>
        <p:grpSp>
          <p:nvGrpSpPr>
            <p:cNvPr id="212" name="Google Shape;212;p15"/>
            <p:cNvGrpSpPr/>
            <p:nvPr/>
          </p:nvGrpSpPr>
          <p:grpSpPr>
            <a:xfrm>
              <a:off x="132250" y="164998"/>
              <a:ext cx="998267" cy="916377"/>
              <a:chOff x="0" y="-47625"/>
              <a:chExt cx="812800" cy="746125"/>
            </a:xfrm>
          </p:grpSpPr>
          <p:sp>
            <p:nvSpPr>
              <p:cNvPr id="213" name="Google Shape;213;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14" name="Google Shape;214;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5" name="Google Shape;215;p15"/>
            <p:cNvGrpSpPr/>
            <p:nvPr/>
          </p:nvGrpSpPr>
          <p:grpSpPr>
            <a:xfrm>
              <a:off x="0" y="-60012"/>
              <a:ext cx="1024208" cy="940191"/>
              <a:chOff x="0" y="-47625"/>
              <a:chExt cx="812800" cy="746125"/>
            </a:xfrm>
          </p:grpSpPr>
          <p:sp>
            <p:nvSpPr>
              <p:cNvPr id="216" name="Google Shape;216;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17" name="Google Shape;217;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221"/>
        <p:cNvGrpSpPr/>
        <p:nvPr/>
      </p:nvGrpSpPr>
      <p:grpSpPr>
        <a:xfrm>
          <a:off x="0" y="0"/>
          <a:ext cx="0" cy="0"/>
          <a:chOff x="0" y="0"/>
          <a:chExt cx="0" cy="0"/>
        </a:xfrm>
      </p:grpSpPr>
      <p:grpSp>
        <p:nvGrpSpPr>
          <p:cNvPr id="222" name="Google Shape;222;p16"/>
          <p:cNvGrpSpPr/>
          <p:nvPr/>
        </p:nvGrpSpPr>
        <p:grpSpPr>
          <a:xfrm>
            <a:off x="8936824" y="5296049"/>
            <a:ext cx="6432290" cy="2688322"/>
            <a:chOff x="-3842583" y="-2025950"/>
            <a:chExt cx="8576386" cy="3584429"/>
          </a:xfrm>
        </p:grpSpPr>
        <p:sp>
          <p:nvSpPr>
            <p:cNvPr id="223" name="Google Shape;223;p16"/>
            <p:cNvSpPr txBox="1"/>
            <p:nvPr/>
          </p:nvSpPr>
          <p:spPr>
            <a:xfrm>
              <a:off x="-3842583" y="-2025950"/>
              <a:ext cx="50592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Limited Space</a:t>
              </a:r>
              <a:endParaRPr b="1">
                <a:latin typeface="Open Sans"/>
                <a:ea typeface="Open Sans"/>
                <a:cs typeface="Open Sans"/>
                <a:sym typeface="Open Sans"/>
              </a:endParaRPr>
            </a:p>
          </p:txBody>
        </p:sp>
        <p:sp>
          <p:nvSpPr>
            <p:cNvPr id="224" name="Google Shape;224;p16"/>
            <p:cNvSpPr txBox="1"/>
            <p:nvPr/>
          </p:nvSpPr>
          <p:spPr>
            <a:xfrm>
              <a:off x="325603" y="1065879"/>
              <a:ext cx="4408200" cy="492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s. </a:t>
              </a:r>
              <a:endParaRPr/>
            </a:p>
          </p:txBody>
        </p:sp>
      </p:grpSp>
      <p:sp>
        <p:nvSpPr>
          <p:cNvPr id="225" name="Google Shape;225;p16"/>
          <p:cNvSpPr txBox="1"/>
          <p:nvPr/>
        </p:nvSpPr>
        <p:spPr>
          <a:xfrm>
            <a:off x="890225" y="902800"/>
            <a:ext cx="16507500" cy="1185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700">
                <a:solidFill>
                  <a:srgbClr val="69F3C2"/>
                </a:solidFill>
                <a:latin typeface="Montserrat SemiBold"/>
                <a:ea typeface="Montserrat SemiBold"/>
                <a:cs typeface="Montserrat SemiBold"/>
                <a:sym typeface="Montserrat SemiBold"/>
              </a:rPr>
              <a:t>A Step-by-Step Walkthrough</a:t>
            </a:r>
            <a:endParaRPr sz="7700"/>
          </a:p>
        </p:txBody>
      </p:sp>
      <p:sp>
        <p:nvSpPr>
          <p:cNvPr id="226" name="Google Shape;226;p16"/>
          <p:cNvSpPr/>
          <p:nvPr/>
        </p:nvSpPr>
        <p:spPr>
          <a:xfrm rot="-3280742">
            <a:off x="-6812039" y="-281469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227" name="Google Shape;227;p16"/>
          <p:cNvSpPr/>
          <p:nvPr/>
        </p:nvSpPr>
        <p:spPr>
          <a:xfrm rot="7600168">
            <a:off x="11663043" y="2434288"/>
            <a:ext cx="14364618" cy="9372913"/>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228" name="Google Shape;228;p16"/>
          <p:cNvGrpSpPr/>
          <p:nvPr/>
        </p:nvGrpSpPr>
        <p:grpSpPr>
          <a:xfrm>
            <a:off x="2167176" y="2517173"/>
            <a:ext cx="2907404" cy="2349754"/>
            <a:chOff x="0" y="0"/>
            <a:chExt cx="4661542" cy="4036685"/>
          </a:xfrm>
        </p:grpSpPr>
        <p:sp>
          <p:nvSpPr>
            <p:cNvPr id="229" name="Google Shape;229;p16"/>
            <p:cNvSpPr/>
            <p:nvPr/>
          </p:nvSpPr>
          <p:spPr>
            <a:xfrm>
              <a:off x="0" y="0"/>
              <a:ext cx="4661542" cy="40366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30" name="Google Shape;230;p16"/>
            <p:cNvSpPr/>
            <p:nvPr/>
          </p:nvSpPr>
          <p:spPr>
            <a:xfrm>
              <a:off x="328910" y="284821"/>
              <a:ext cx="4003722" cy="346704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31" name="Google Shape;231;p16"/>
          <p:cNvGrpSpPr/>
          <p:nvPr/>
        </p:nvGrpSpPr>
        <p:grpSpPr>
          <a:xfrm>
            <a:off x="5784650" y="2517175"/>
            <a:ext cx="2907404" cy="2349754"/>
            <a:chOff x="0" y="0"/>
            <a:chExt cx="4661542" cy="4036685"/>
          </a:xfrm>
        </p:grpSpPr>
        <p:sp>
          <p:nvSpPr>
            <p:cNvPr id="232" name="Google Shape;232;p16"/>
            <p:cNvSpPr/>
            <p:nvPr/>
          </p:nvSpPr>
          <p:spPr>
            <a:xfrm>
              <a:off x="0" y="0"/>
              <a:ext cx="4661542" cy="40366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33" name="Google Shape;233;p16"/>
            <p:cNvSpPr/>
            <p:nvPr/>
          </p:nvSpPr>
          <p:spPr>
            <a:xfrm>
              <a:off x="328910" y="284821"/>
              <a:ext cx="4003722" cy="346704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34" name="Google Shape;234;p16"/>
          <p:cNvGrpSpPr/>
          <p:nvPr/>
        </p:nvGrpSpPr>
        <p:grpSpPr>
          <a:xfrm>
            <a:off x="9402124" y="2517175"/>
            <a:ext cx="2907404" cy="2349754"/>
            <a:chOff x="0" y="0"/>
            <a:chExt cx="4661542" cy="4036685"/>
          </a:xfrm>
        </p:grpSpPr>
        <p:sp>
          <p:nvSpPr>
            <p:cNvPr id="235" name="Google Shape;235;p16"/>
            <p:cNvSpPr/>
            <p:nvPr/>
          </p:nvSpPr>
          <p:spPr>
            <a:xfrm>
              <a:off x="0" y="0"/>
              <a:ext cx="4661542" cy="40366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36" name="Google Shape;236;p16"/>
            <p:cNvSpPr/>
            <p:nvPr/>
          </p:nvSpPr>
          <p:spPr>
            <a:xfrm>
              <a:off x="328910" y="284821"/>
              <a:ext cx="4003722" cy="346704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sp>
        <p:nvSpPr>
          <p:cNvPr id="237" name="Google Shape;237;p16"/>
          <p:cNvSpPr txBox="1"/>
          <p:nvPr/>
        </p:nvSpPr>
        <p:spPr>
          <a:xfrm>
            <a:off x="5585201" y="5296000"/>
            <a:ext cx="33063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Function Calls</a:t>
            </a:r>
            <a:endParaRPr b="1">
              <a:latin typeface="Open Sans"/>
              <a:ea typeface="Open Sans"/>
              <a:cs typeface="Open Sans"/>
              <a:sym typeface="Open Sans"/>
            </a:endParaRPr>
          </a:p>
        </p:txBody>
      </p:sp>
      <p:sp>
        <p:nvSpPr>
          <p:cNvPr id="238" name="Google Shape;238;p16"/>
          <p:cNvSpPr txBox="1"/>
          <p:nvPr/>
        </p:nvSpPr>
        <p:spPr>
          <a:xfrm>
            <a:off x="1564075" y="5311450"/>
            <a:ext cx="3954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chemeClr val="lt1"/>
                </a:solidFill>
                <a:latin typeface="Montserrat"/>
                <a:ea typeface="Montserrat"/>
                <a:cs typeface="Montserrat"/>
                <a:sym typeface="Montserrat"/>
              </a:rPr>
              <a:t>Building a Stack</a:t>
            </a:r>
            <a:endParaRPr sz="3200" b="1">
              <a:solidFill>
                <a:schemeClr val="lt1"/>
              </a:solidFill>
              <a:latin typeface="Montserrat"/>
              <a:ea typeface="Montserrat"/>
              <a:cs typeface="Montserrat"/>
              <a:sym typeface="Montserrat"/>
            </a:endParaRPr>
          </a:p>
        </p:txBody>
      </p:sp>
      <p:grpSp>
        <p:nvGrpSpPr>
          <p:cNvPr id="239" name="Google Shape;239;p16"/>
          <p:cNvGrpSpPr/>
          <p:nvPr/>
        </p:nvGrpSpPr>
        <p:grpSpPr>
          <a:xfrm>
            <a:off x="16549818" y="1837034"/>
            <a:ext cx="847888" cy="856040"/>
            <a:chOff x="0" y="-60012"/>
            <a:chExt cx="1130517" cy="1141387"/>
          </a:xfrm>
        </p:grpSpPr>
        <p:grpSp>
          <p:nvGrpSpPr>
            <p:cNvPr id="240" name="Google Shape;240;p16"/>
            <p:cNvGrpSpPr/>
            <p:nvPr/>
          </p:nvGrpSpPr>
          <p:grpSpPr>
            <a:xfrm>
              <a:off x="132250" y="164998"/>
              <a:ext cx="998267" cy="916377"/>
              <a:chOff x="0" y="-47625"/>
              <a:chExt cx="812800" cy="746125"/>
            </a:xfrm>
          </p:grpSpPr>
          <p:sp>
            <p:nvSpPr>
              <p:cNvPr id="241" name="Google Shape;241;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42" name="Google Shape;242;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3" name="Google Shape;243;p16"/>
            <p:cNvGrpSpPr/>
            <p:nvPr/>
          </p:nvGrpSpPr>
          <p:grpSpPr>
            <a:xfrm>
              <a:off x="0" y="-60012"/>
              <a:ext cx="1024208" cy="940191"/>
              <a:chOff x="0" y="-47625"/>
              <a:chExt cx="812800" cy="746125"/>
            </a:xfrm>
          </p:grpSpPr>
          <p:sp>
            <p:nvSpPr>
              <p:cNvPr id="244" name="Google Shape;244;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45" name="Google Shape;245;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6" name="Google Shape;246;p16"/>
          <p:cNvGrpSpPr/>
          <p:nvPr/>
        </p:nvGrpSpPr>
        <p:grpSpPr>
          <a:xfrm>
            <a:off x="890213" y="7753348"/>
            <a:ext cx="847888" cy="856040"/>
            <a:chOff x="0" y="-60012"/>
            <a:chExt cx="1130517" cy="1141387"/>
          </a:xfrm>
        </p:grpSpPr>
        <p:grpSp>
          <p:nvGrpSpPr>
            <p:cNvPr id="247" name="Google Shape;247;p16"/>
            <p:cNvGrpSpPr/>
            <p:nvPr/>
          </p:nvGrpSpPr>
          <p:grpSpPr>
            <a:xfrm>
              <a:off x="132250" y="164998"/>
              <a:ext cx="998267" cy="916377"/>
              <a:chOff x="0" y="-47625"/>
              <a:chExt cx="812800" cy="746125"/>
            </a:xfrm>
          </p:grpSpPr>
          <p:sp>
            <p:nvSpPr>
              <p:cNvPr id="248" name="Google Shape;248;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49" name="Google Shape;249;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16"/>
            <p:cNvGrpSpPr/>
            <p:nvPr/>
          </p:nvGrpSpPr>
          <p:grpSpPr>
            <a:xfrm>
              <a:off x="0" y="-60012"/>
              <a:ext cx="1024208" cy="940191"/>
              <a:chOff x="0" y="-47625"/>
              <a:chExt cx="812800" cy="746125"/>
            </a:xfrm>
          </p:grpSpPr>
          <p:sp>
            <p:nvSpPr>
              <p:cNvPr id="251" name="Google Shape;251;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52" name="Google Shape;252;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53" name="Google Shape;253;p16"/>
          <p:cNvGrpSpPr/>
          <p:nvPr/>
        </p:nvGrpSpPr>
        <p:grpSpPr>
          <a:xfrm>
            <a:off x="3492651" y="6217673"/>
            <a:ext cx="2904667" cy="2347542"/>
            <a:chOff x="0" y="0"/>
            <a:chExt cx="4657154" cy="4032885"/>
          </a:xfrm>
        </p:grpSpPr>
        <p:sp>
          <p:nvSpPr>
            <p:cNvPr id="254" name="Google Shape;254;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55" name="Google Shape;255;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56" name="Google Shape;256;p16"/>
          <p:cNvGrpSpPr/>
          <p:nvPr/>
        </p:nvGrpSpPr>
        <p:grpSpPr>
          <a:xfrm>
            <a:off x="12977339" y="2518273"/>
            <a:ext cx="2904667" cy="2347542"/>
            <a:chOff x="0" y="0"/>
            <a:chExt cx="4657154" cy="4032885"/>
          </a:xfrm>
        </p:grpSpPr>
        <p:sp>
          <p:nvSpPr>
            <p:cNvPr id="257" name="Google Shape;257;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58" name="Google Shape;258;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59" name="Google Shape;259;p16"/>
          <p:cNvGrpSpPr/>
          <p:nvPr/>
        </p:nvGrpSpPr>
        <p:grpSpPr>
          <a:xfrm>
            <a:off x="7693251" y="6217673"/>
            <a:ext cx="2904667" cy="2347542"/>
            <a:chOff x="0" y="0"/>
            <a:chExt cx="4657154" cy="4032885"/>
          </a:xfrm>
        </p:grpSpPr>
        <p:sp>
          <p:nvSpPr>
            <p:cNvPr id="260" name="Google Shape;260;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61" name="Google Shape;261;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62" name="Google Shape;262;p16"/>
          <p:cNvGrpSpPr/>
          <p:nvPr/>
        </p:nvGrpSpPr>
        <p:grpSpPr>
          <a:xfrm>
            <a:off x="11595714" y="6217673"/>
            <a:ext cx="2904667" cy="2347542"/>
            <a:chOff x="0" y="0"/>
            <a:chExt cx="4657154" cy="4032885"/>
          </a:xfrm>
        </p:grpSpPr>
        <p:sp>
          <p:nvSpPr>
            <p:cNvPr id="263" name="Google Shape;263;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64" name="Google Shape;264;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sp>
        <p:nvSpPr>
          <p:cNvPr id="265" name="Google Shape;265;p16"/>
          <p:cNvSpPr txBox="1"/>
          <p:nvPr/>
        </p:nvSpPr>
        <p:spPr>
          <a:xfrm>
            <a:off x="11394888" y="8895037"/>
            <a:ext cx="33063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Executing Malicious Code</a:t>
            </a:r>
            <a:endParaRPr b="1">
              <a:latin typeface="Open Sans"/>
              <a:ea typeface="Open Sans"/>
              <a:cs typeface="Open Sans"/>
              <a:sym typeface="Open Sans"/>
            </a:endParaRPr>
          </a:p>
        </p:txBody>
      </p:sp>
      <p:sp>
        <p:nvSpPr>
          <p:cNvPr id="266" name="Google Shape;266;p16"/>
          <p:cNvSpPr txBox="1"/>
          <p:nvPr/>
        </p:nvSpPr>
        <p:spPr>
          <a:xfrm>
            <a:off x="7490813" y="8895037"/>
            <a:ext cx="33063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Redirecting Execution</a:t>
            </a:r>
            <a:endParaRPr b="1">
              <a:latin typeface="Open Sans"/>
              <a:ea typeface="Open Sans"/>
              <a:cs typeface="Open Sans"/>
              <a:sym typeface="Open Sans"/>
            </a:endParaRPr>
          </a:p>
        </p:txBody>
      </p:sp>
      <p:sp>
        <p:nvSpPr>
          <p:cNvPr id="267" name="Google Shape;267;p16"/>
          <p:cNvSpPr txBox="1"/>
          <p:nvPr/>
        </p:nvSpPr>
        <p:spPr>
          <a:xfrm>
            <a:off x="3291826" y="8895037"/>
            <a:ext cx="33063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Changing The Order</a:t>
            </a:r>
            <a:endParaRPr b="1">
              <a:latin typeface="Open Sans"/>
              <a:ea typeface="Open Sans"/>
              <a:cs typeface="Open Sans"/>
              <a:sym typeface="Open Sans"/>
            </a:endParaRPr>
          </a:p>
        </p:txBody>
      </p:sp>
      <p:sp>
        <p:nvSpPr>
          <p:cNvPr id="268" name="Google Shape;268;p16"/>
          <p:cNvSpPr txBox="1"/>
          <p:nvPr/>
        </p:nvSpPr>
        <p:spPr>
          <a:xfrm>
            <a:off x="12776514" y="5295462"/>
            <a:ext cx="33063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Stack Overflow</a:t>
            </a:r>
            <a:endParaRPr b="1">
              <a:latin typeface="Open Sans"/>
              <a:ea typeface="Open Sans"/>
              <a:cs typeface="Open Sans"/>
              <a:sym typeface="Open Sans"/>
            </a:endParaRPr>
          </a:p>
        </p:txBody>
      </p:sp>
      <p:pic>
        <p:nvPicPr>
          <p:cNvPr id="269" name="Google Shape;269;p16"/>
          <p:cNvPicPr preferRelativeResize="0"/>
          <p:nvPr/>
        </p:nvPicPr>
        <p:blipFill rotWithShape="1">
          <a:blip r:embed="rId4">
            <a:alphaModFix/>
          </a:blip>
          <a:srcRect l="35445" t="22483" r="32207" b="22719"/>
          <a:stretch/>
        </p:blipFill>
        <p:spPr>
          <a:xfrm>
            <a:off x="13816488" y="2999600"/>
            <a:ext cx="1226373" cy="1384950"/>
          </a:xfrm>
          <a:prstGeom prst="rect">
            <a:avLst/>
          </a:prstGeom>
          <a:noFill/>
          <a:ln>
            <a:noFill/>
          </a:ln>
        </p:spPr>
      </p:pic>
      <p:pic>
        <p:nvPicPr>
          <p:cNvPr id="270" name="Google Shape;270;p16"/>
          <p:cNvPicPr preferRelativeResize="0"/>
          <p:nvPr/>
        </p:nvPicPr>
        <p:blipFill>
          <a:blip r:embed="rId5">
            <a:alphaModFix/>
          </a:blip>
          <a:stretch>
            <a:fillRect/>
          </a:stretch>
        </p:blipFill>
        <p:spPr>
          <a:xfrm>
            <a:off x="12175625" y="6469125"/>
            <a:ext cx="1744826" cy="1744826"/>
          </a:xfrm>
          <a:prstGeom prst="rect">
            <a:avLst/>
          </a:prstGeom>
          <a:noFill/>
          <a:ln>
            <a:noFill/>
          </a:ln>
        </p:spPr>
      </p:pic>
      <p:pic>
        <p:nvPicPr>
          <p:cNvPr id="271" name="Google Shape;271;p16"/>
          <p:cNvPicPr preferRelativeResize="0"/>
          <p:nvPr/>
        </p:nvPicPr>
        <p:blipFill>
          <a:blip r:embed="rId6">
            <a:alphaModFix/>
          </a:blip>
          <a:stretch>
            <a:fillRect/>
          </a:stretch>
        </p:blipFill>
        <p:spPr>
          <a:xfrm>
            <a:off x="8451511" y="6649326"/>
            <a:ext cx="1384930" cy="1384950"/>
          </a:xfrm>
          <a:prstGeom prst="rect">
            <a:avLst/>
          </a:prstGeom>
          <a:noFill/>
          <a:ln>
            <a:noFill/>
          </a:ln>
        </p:spPr>
      </p:pic>
      <p:pic>
        <p:nvPicPr>
          <p:cNvPr id="272" name="Google Shape;272;p16"/>
          <p:cNvPicPr preferRelativeResize="0"/>
          <p:nvPr/>
        </p:nvPicPr>
        <p:blipFill>
          <a:blip r:embed="rId7">
            <a:alphaModFix/>
          </a:blip>
          <a:stretch>
            <a:fillRect/>
          </a:stretch>
        </p:blipFill>
        <p:spPr>
          <a:xfrm>
            <a:off x="4335375" y="6781850"/>
            <a:ext cx="1219200" cy="1219200"/>
          </a:xfrm>
          <a:prstGeom prst="rect">
            <a:avLst/>
          </a:prstGeom>
          <a:noFill/>
          <a:ln>
            <a:noFill/>
          </a:ln>
        </p:spPr>
      </p:pic>
      <p:pic>
        <p:nvPicPr>
          <p:cNvPr id="273" name="Google Shape;273;p16"/>
          <p:cNvPicPr preferRelativeResize="0"/>
          <p:nvPr/>
        </p:nvPicPr>
        <p:blipFill>
          <a:blip r:embed="rId8">
            <a:alphaModFix/>
          </a:blip>
          <a:stretch>
            <a:fillRect/>
          </a:stretch>
        </p:blipFill>
        <p:spPr>
          <a:xfrm>
            <a:off x="2862125" y="2941037"/>
            <a:ext cx="1517475" cy="1517475"/>
          </a:xfrm>
          <a:prstGeom prst="rect">
            <a:avLst/>
          </a:prstGeom>
          <a:noFill/>
          <a:ln>
            <a:noFill/>
          </a:ln>
        </p:spPr>
      </p:pic>
      <p:pic>
        <p:nvPicPr>
          <p:cNvPr id="274" name="Google Shape;274;p16"/>
          <p:cNvPicPr preferRelativeResize="0"/>
          <p:nvPr/>
        </p:nvPicPr>
        <p:blipFill>
          <a:blip r:embed="rId9">
            <a:alphaModFix/>
          </a:blip>
          <a:stretch>
            <a:fillRect/>
          </a:stretch>
        </p:blipFill>
        <p:spPr>
          <a:xfrm>
            <a:off x="6365938" y="2819638"/>
            <a:ext cx="1744825" cy="1744825"/>
          </a:xfrm>
          <a:prstGeom prst="rect">
            <a:avLst/>
          </a:prstGeom>
          <a:noFill/>
          <a:ln>
            <a:noFill/>
          </a:ln>
        </p:spPr>
      </p:pic>
      <p:pic>
        <p:nvPicPr>
          <p:cNvPr id="275" name="Google Shape;275;p16"/>
          <p:cNvPicPr preferRelativeResize="0"/>
          <p:nvPr/>
        </p:nvPicPr>
        <p:blipFill>
          <a:blip r:embed="rId10">
            <a:alphaModFix/>
          </a:blip>
          <a:stretch>
            <a:fillRect/>
          </a:stretch>
        </p:blipFill>
        <p:spPr>
          <a:xfrm>
            <a:off x="10225100" y="3082475"/>
            <a:ext cx="1219200" cy="1219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30</Slides>
  <Notes>25</Notes>
  <HiddenSlides>0</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PunchcardVTI</vt:lpstr>
      <vt:lpstr>PowerPoint Presentation</vt:lpstr>
      <vt:lpstr>PowerPoint Presentation</vt:lpstr>
      <vt:lpstr>BUFFER OVERFLOW</vt:lpstr>
      <vt:lpstr>PowerPoint Presentation</vt:lpstr>
      <vt:lpstr>How is it an attack? How it arises?</vt:lpstr>
      <vt:lpstr>Who is Vulnerable to Buffer Overflow Attacks?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11</cp:revision>
  <dcterms:modified xsi:type="dcterms:W3CDTF">2023-12-21T16:29:14Z</dcterms:modified>
</cp:coreProperties>
</file>